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9" r:id="rId5"/>
    <p:sldId id="257" r:id="rId6"/>
    <p:sldId id="260" r:id="rId7"/>
    <p:sldId id="262" r:id="rId8"/>
    <p:sldId id="263" r:id="rId9"/>
    <p:sldId id="270" r:id="rId10"/>
    <p:sldId id="266" r:id="rId11"/>
    <p:sldId id="267" r:id="rId12"/>
    <p:sldId id="268" r:id="rId13"/>
    <p:sldId id="271" r:id="rId14"/>
    <p:sldId id="289" r:id="rId15"/>
    <p:sldId id="272" r:id="rId16"/>
    <p:sldId id="273" r:id="rId17"/>
    <p:sldId id="274" r:id="rId18"/>
    <p:sldId id="275" r:id="rId19"/>
    <p:sldId id="278" r:id="rId20"/>
    <p:sldId id="276" r:id="rId21"/>
    <p:sldId id="280" r:id="rId22"/>
    <p:sldId id="281" r:id="rId23"/>
    <p:sldId id="282" r:id="rId24"/>
    <p:sldId id="283" r:id="rId25"/>
    <p:sldId id="284" r:id="rId26"/>
    <p:sldId id="285" r:id="rId27"/>
    <p:sldId id="286" r:id="rId28"/>
    <p:sldId id="287" r:id="rId29"/>
    <p:sldId id="28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1E97EB4F-B9A9-38B9-DBAF-523578DB6B57}" name="Katie Harper" initials="KH" userId="S::katie@rmbl.org::0b29aa2f-457d-4775-b4a7-2cedb1d9cda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4F00"/>
    <a:srgbClr val="B03D04"/>
    <a:srgbClr val="F95D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963B6F-16FA-5A17-E388-22DE5CE67662}" v="568" dt="2026-05-04T17:28:41.946"/>
    <p1510:client id="{A53C2C23-6717-4AAE-8091-5FFBCD7CFAD5}" v="1" dt="2026-05-05T15:55:59.8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tt Biebuyck" userId="58bc079a-84b2-4013-b29f-ac1a797692d0" providerId="ADAL" clId="{9F479D7F-00A1-474A-8149-B27E95D2CBA3}"/>
    <pc:docChg chg="modSld">
      <pc:chgData name="Brett Biebuyck" userId="58bc079a-84b2-4013-b29f-ac1a797692d0" providerId="ADAL" clId="{9F479D7F-00A1-474A-8149-B27E95D2CBA3}" dt="2026-05-05T15:56:21.568" v="50" actId="20577"/>
      <pc:docMkLst>
        <pc:docMk/>
      </pc:docMkLst>
      <pc:sldChg chg="modSp mod">
        <pc:chgData name="Brett Biebuyck" userId="58bc079a-84b2-4013-b29f-ac1a797692d0" providerId="ADAL" clId="{9F479D7F-00A1-474A-8149-B27E95D2CBA3}" dt="2026-05-05T15:49:40.529" v="7" actId="20577"/>
        <pc:sldMkLst>
          <pc:docMk/>
          <pc:sldMk cId="919260366" sldId="257"/>
        </pc:sldMkLst>
        <pc:spChg chg="mod">
          <ac:chgData name="Brett Biebuyck" userId="58bc079a-84b2-4013-b29f-ac1a797692d0" providerId="ADAL" clId="{9F479D7F-00A1-474A-8149-B27E95D2CBA3}" dt="2026-05-05T15:49:40.529" v="7" actId="20577"/>
          <ac:spMkLst>
            <pc:docMk/>
            <pc:sldMk cId="919260366" sldId="257"/>
            <ac:spMk id="14" creationId="{61904113-9284-F64A-A160-56FBAF094A64}"/>
          </ac:spMkLst>
        </pc:spChg>
      </pc:sldChg>
      <pc:sldChg chg="modSp mod">
        <pc:chgData name="Brett Biebuyck" userId="58bc079a-84b2-4013-b29f-ac1a797692d0" providerId="ADAL" clId="{9F479D7F-00A1-474A-8149-B27E95D2CBA3}" dt="2026-05-05T15:56:21.568" v="50" actId="20577"/>
        <pc:sldMkLst>
          <pc:docMk/>
          <pc:sldMk cId="1139179654" sldId="281"/>
        </pc:sldMkLst>
        <pc:spChg chg="mod">
          <ac:chgData name="Brett Biebuyck" userId="58bc079a-84b2-4013-b29f-ac1a797692d0" providerId="ADAL" clId="{9F479D7F-00A1-474A-8149-B27E95D2CBA3}" dt="2026-05-05T15:56:21.568" v="50" actId="20577"/>
          <ac:spMkLst>
            <pc:docMk/>
            <pc:sldMk cId="1139179654" sldId="281"/>
            <ac:spMk id="4" creationId="{3C8E2696-FA53-1F0A-BF8F-ADD84D2B8516}"/>
          </ac:spMkLst>
        </pc:spChg>
      </pc:sldChg>
      <pc:sldChg chg="modSp mod">
        <pc:chgData name="Brett Biebuyck" userId="58bc079a-84b2-4013-b29f-ac1a797692d0" providerId="ADAL" clId="{9F479D7F-00A1-474A-8149-B27E95D2CBA3}" dt="2026-05-05T15:54:47.300" v="22" actId="20577"/>
        <pc:sldMkLst>
          <pc:docMk/>
          <pc:sldMk cId="3277284010" sldId="284"/>
        </pc:sldMkLst>
        <pc:spChg chg="mod">
          <ac:chgData name="Brett Biebuyck" userId="58bc079a-84b2-4013-b29f-ac1a797692d0" providerId="ADAL" clId="{9F479D7F-00A1-474A-8149-B27E95D2CBA3}" dt="2026-05-05T15:54:47.300" v="22" actId="20577"/>
          <ac:spMkLst>
            <pc:docMk/>
            <pc:sldMk cId="3277284010" sldId="284"/>
            <ac:spMk id="2" creationId="{63171E2A-826C-94ED-2B7B-0A7DED620BF7}"/>
          </ac:spMkLst>
        </pc:spChg>
      </pc:sldChg>
      <pc:sldChg chg="modSp mod">
        <pc:chgData name="Brett Biebuyck" userId="58bc079a-84b2-4013-b29f-ac1a797692d0" providerId="ADAL" clId="{9F479D7F-00A1-474A-8149-B27E95D2CBA3}" dt="2026-05-05T15:50:27.508" v="21" actId="207"/>
        <pc:sldMkLst>
          <pc:docMk/>
          <pc:sldMk cId="961589895" sldId="287"/>
        </pc:sldMkLst>
        <pc:spChg chg="mod">
          <ac:chgData name="Brett Biebuyck" userId="58bc079a-84b2-4013-b29f-ac1a797692d0" providerId="ADAL" clId="{9F479D7F-00A1-474A-8149-B27E95D2CBA3}" dt="2026-05-05T15:50:27.508" v="21" actId="207"/>
          <ac:spMkLst>
            <pc:docMk/>
            <pc:sldMk cId="961589895" sldId="287"/>
            <ac:spMk id="8" creationId="{F9F786F4-4AD7-81DF-4E4F-CDC10A20B76F}"/>
          </ac:spMkLst>
        </pc:spChg>
      </pc:sldChg>
    </pc:docChg>
  </pc:docChgLst>
  <pc:docChgLst>
    <pc:chgData name="Brett Biebuyck" userId="S::brett@rmbl.org::58bc079a-84b2-4013-b29f-ac1a797692d0" providerId="AD" clId="Web-{A0963B6F-16FA-5A17-E388-22DE5CE67662}"/>
    <pc:docChg chg="modSld">
      <pc:chgData name="Brett Biebuyck" userId="S::brett@rmbl.org::58bc079a-84b2-4013-b29f-ac1a797692d0" providerId="AD" clId="Web-{A0963B6F-16FA-5A17-E388-22DE5CE67662}" dt="2026-05-04T17:28:41.946" v="285" actId="20577"/>
      <pc:docMkLst>
        <pc:docMk/>
      </pc:docMkLst>
      <pc:sldChg chg="modSp">
        <pc:chgData name="Brett Biebuyck" userId="S::brett@rmbl.org::58bc079a-84b2-4013-b29f-ac1a797692d0" providerId="AD" clId="Web-{A0963B6F-16FA-5A17-E388-22DE5CE67662}" dt="2026-05-04T17:28:41.946" v="285" actId="20577"/>
        <pc:sldMkLst>
          <pc:docMk/>
          <pc:sldMk cId="3304796187" sldId="266"/>
        </pc:sldMkLst>
        <pc:spChg chg="mod">
          <ac:chgData name="Brett Biebuyck" userId="S::brett@rmbl.org::58bc079a-84b2-4013-b29f-ac1a797692d0" providerId="AD" clId="Web-{A0963B6F-16FA-5A17-E388-22DE5CE67662}" dt="2026-05-04T17:28:41.946" v="285" actId="20577"/>
          <ac:spMkLst>
            <pc:docMk/>
            <pc:sldMk cId="3304796187" sldId="266"/>
            <ac:spMk id="9" creationId="{56C0F282-166F-F746-88B4-FF582CE11F78}"/>
          </ac:spMkLst>
        </pc:spChg>
      </pc:sldChg>
      <pc:sldChg chg="modSp">
        <pc:chgData name="Brett Biebuyck" userId="S::brett@rmbl.org::58bc079a-84b2-4013-b29f-ac1a797692d0" providerId="AD" clId="Web-{A0963B6F-16FA-5A17-E388-22DE5CE67662}" dt="2026-05-04T16:22:50.900" v="22" actId="20577"/>
        <pc:sldMkLst>
          <pc:docMk/>
          <pc:sldMk cId="2092134969" sldId="278"/>
        </pc:sldMkLst>
        <pc:spChg chg="mod">
          <ac:chgData name="Brett Biebuyck" userId="S::brett@rmbl.org::58bc079a-84b2-4013-b29f-ac1a797692d0" providerId="AD" clId="Web-{A0963B6F-16FA-5A17-E388-22DE5CE67662}" dt="2026-05-04T16:22:50.900" v="22" actId="20577"/>
          <ac:spMkLst>
            <pc:docMk/>
            <pc:sldMk cId="2092134969" sldId="278"/>
            <ac:spMk id="10" creationId="{80091315-C4AB-0177-F95F-37E835818875}"/>
          </ac:spMkLst>
        </pc:spChg>
      </pc:sldChg>
      <pc:sldChg chg="modSp">
        <pc:chgData name="Brett Biebuyck" userId="S::brett@rmbl.org::58bc079a-84b2-4013-b29f-ac1a797692d0" providerId="AD" clId="Web-{A0963B6F-16FA-5A17-E388-22DE5CE67662}" dt="2026-05-04T16:25:03.509" v="42" actId="20577"/>
        <pc:sldMkLst>
          <pc:docMk/>
          <pc:sldMk cId="1139179654" sldId="281"/>
        </pc:sldMkLst>
        <pc:spChg chg="mod">
          <ac:chgData name="Brett Biebuyck" userId="S::brett@rmbl.org::58bc079a-84b2-4013-b29f-ac1a797692d0" providerId="AD" clId="Web-{A0963B6F-16FA-5A17-E388-22DE5CE67662}" dt="2026-05-04T16:24:55.150" v="36" actId="20577"/>
          <ac:spMkLst>
            <pc:docMk/>
            <pc:sldMk cId="1139179654" sldId="281"/>
            <ac:spMk id="4" creationId="{3C8E2696-FA53-1F0A-BF8F-ADD84D2B8516}"/>
          </ac:spMkLst>
        </pc:spChg>
        <pc:spChg chg="mod">
          <ac:chgData name="Brett Biebuyck" userId="S::brett@rmbl.org::58bc079a-84b2-4013-b29f-ac1a797692d0" providerId="AD" clId="Web-{A0963B6F-16FA-5A17-E388-22DE5CE67662}" dt="2026-05-04T16:25:03.509" v="42" actId="20577"/>
          <ac:spMkLst>
            <pc:docMk/>
            <pc:sldMk cId="1139179654" sldId="281"/>
            <ac:spMk id="8" creationId="{594128C3-E929-8280-1A2B-2773B713A941}"/>
          </ac:spMkLst>
        </pc:spChg>
      </pc:sldChg>
      <pc:sldChg chg="modSp">
        <pc:chgData name="Brett Biebuyck" userId="S::brett@rmbl.org::58bc079a-84b2-4013-b29f-ac1a797692d0" providerId="AD" clId="Web-{A0963B6F-16FA-5A17-E388-22DE5CE67662}" dt="2026-05-04T16:27:26.071" v="104" actId="20577"/>
        <pc:sldMkLst>
          <pc:docMk/>
          <pc:sldMk cId="3559816566" sldId="286"/>
        </pc:sldMkLst>
        <pc:spChg chg="mod">
          <ac:chgData name="Brett Biebuyck" userId="S::brett@rmbl.org::58bc079a-84b2-4013-b29f-ac1a797692d0" providerId="AD" clId="Web-{A0963B6F-16FA-5A17-E388-22DE5CE67662}" dt="2026-05-04T16:27:26.071" v="104" actId="20577"/>
          <ac:spMkLst>
            <pc:docMk/>
            <pc:sldMk cId="3559816566" sldId="286"/>
            <ac:spMk id="4" creationId="{3C8E2696-FA53-1F0A-BF8F-ADD84D2B8516}"/>
          </ac:spMkLst>
        </pc:spChg>
      </pc:sldChg>
      <pc:sldChg chg="modSp">
        <pc:chgData name="Brett Biebuyck" userId="S::brett@rmbl.org::58bc079a-84b2-4013-b29f-ac1a797692d0" providerId="AD" clId="Web-{A0963B6F-16FA-5A17-E388-22DE5CE67662}" dt="2026-05-04T16:35:04.898" v="158" actId="20577"/>
        <pc:sldMkLst>
          <pc:docMk/>
          <pc:sldMk cId="961589895" sldId="287"/>
        </pc:sldMkLst>
        <pc:spChg chg="mod">
          <ac:chgData name="Brett Biebuyck" userId="S::brett@rmbl.org::58bc079a-84b2-4013-b29f-ac1a797692d0" providerId="AD" clId="Web-{A0963B6F-16FA-5A17-E388-22DE5CE67662}" dt="2026-05-04T16:27:40.993" v="121" actId="20577"/>
          <ac:spMkLst>
            <pc:docMk/>
            <pc:sldMk cId="961589895" sldId="287"/>
            <ac:spMk id="4" creationId="{FB120A84-C1E6-2CCC-E5AA-1CBBB2337FDB}"/>
          </ac:spMkLst>
        </pc:spChg>
        <pc:spChg chg="mod">
          <ac:chgData name="Brett Biebuyck" userId="S::brett@rmbl.org::58bc079a-84b2-4013-b29f-ac1a797692d0" providerId="AD" clId="Web-{A0963B6F-16FA-5A17-E388-22DE5CE67662}" dt="2026-05-04T16:35:04.898" v="158" actId="20577"/>
          <ac:spMkLst>
            <pc:docMk/>
            <pc:sldMk cId="961589895" sldId="287"/>
            <ac:spMk id="8" creationId="{F9F786F4-4AD7-81DF-4E4F-CDC10A20B76F}"/>
          </ac:spMkLst>
        </pc:spChg>
      </pc:sldChg>
      <pc:sldChg chg="modSp">
        <pc:chgData name="Brett Biebuyck" userId="S::brett@rmbl.org::58bc079a-84b2-4013-b29f-ac1a797692d0" providerId="AD" clId="Web-{A0963B6F-16FA-5A17-E388-22DE5CE67662}" dt="2026-05-04T16:50:43.628" v="166" actId="20577"/>
        <pc:sldMkLst>
          <pc:docMk/>
          <pc:sldMk cId="1484412659" sldId="288"/>
        </pc:sldMkLst>
        <pc:spChg chg="mod">
          <ac:chgData name="Brett Biebuyck" userId="S::brett@rmbl.org::58bc079a-84b2-4013-b29f-ac1a797692d0" providerId="AD" clId="Web-{A0963B6F-16FA-5A17-E388-22DE5CE67662}" dt="2026-05-04T16:50:43.628" v="166" actId="20577"/>
          <ac:spMkLst>
            <pc:docMk/>
            <pc:sldMk cId="1484412659" sldId="288"/>
            <ac:spMk id="3" creationId="{17E7E1D3-23CC-76D9-617A-448510F3E4ED}"/>
          </ac:spMkLst>
        </pc:spChg>
      </pc:sldChg>
      <pc:sldChg chg="modSp">
        <pc:chgData name="Brett Biebuyck" userId="S::brett@rmbl.org::58bc079a-84b2-4013-b29f-ac1a797692d0" providerId="AD" clId="Web-{A0963B6F-16FA-5A17-E388-22DE5CE67662}" dt="2026-05-04T16:21:02.072" v="1" actId="20577"/>
        <pc:sldMkLst>
          <pc:docMk/>
          <pc:sldMk cId="669607672" sldId="289"/>
        </pc:sldMkLst>
        <pc:spChg chg="mod">
          <ac:chgData name="Brett Biebuyck" userId="S::brett@rmbl.org::58bc079a-84b2-4013-b29f-ac1a797692d0" providerId="AD" clId="Web-{A0963B6F-16FA-5A17-E388-22DE5CE67662}" dt="2026-05-04T16:21:02.072" v="1" actId="20577"/>
          <ac:spMkLst>
            <pc:docMk/>
            <pc:sldMk cId="669607672" sldId="289"/>
            <ac:spMk id="5" creationId="{91DEB311-35BB-0F88-02FE-43CC06C65CF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7AC4-2282-8977-6D98-BDE6360EA0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A6301E-9736-DD9C-E99D-5D969B823A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2CBE6B-FCDA-614B-04A5-863533C95E17}"/>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5" name="Footer Placeholder 4">
            <a:extLst>
              <a:ext uri="{FF2B5EF4-FFF2-40B4-BE49-F238E27FC236}">
                <a16:creationId xmlns:a16="http://schemas.microsoft.com/office/drawing/2014/main" id="{67873837-74A0-B362-40A9-97EA24071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94924C-3FD0-5BDE-64ED-138A06F8CD5B}"/>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3937789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0620-48B2-E052-89A6-81EAB87678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ED5DEA-8DB6-251F-EA44-79F6498BC3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0C8070-8EC3-075E-46FE-54492C5B5ECD}"/>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5" name="Footer Placeholder 4">
            <a:extLst>
              <a:ext uri="{FF2B5EF4-FFF2-40B4-BE49-F238E27FC236}">
                <a16:creationId xmlns:a16="http://schemas.microsoft.com/office/drawing/2014/main" id="{C2F60959-73C0-C0C9-09BD-E2D371B1A6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5DB1DD-3511-60A8-B26E-91BA1856A22E}"/>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2796953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E5B1B-B787-48E0-7373-D7CA1109A3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FB46F2-8D59-90D6-D454-20EE0CCD56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CC4791-4682-6B2F-6306-53EBA3383BEF}"/>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5" name="Footer Placeholder 4">
            <a:extLst>
              <a:ext uri="{FF2B5EF4-FFF2-40B4-BE49-F238E27FC236}">
                <a16:creationId xmlns:a16="http://schemas.microsoft.com/office/drawing/2014/main" id="{2EDA4EF1-AB36-4D03-7607-374AD44E40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B4AF11-D80E-9390-521C-922E90B55F99}"/>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1969439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7AD5-DDA3-2F1F-F68E-568307B6FF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386C74-304B-0B31-8EF4-2B18136919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A48653-1720-0AFF-A7B5-66E40BD586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000D70-34B6-BA09-8919-DCC686910BF8}"/>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6" name="Footer Placeholder 5">
            <a:extLst>
              <a:ext uri="{FF2B5EF4-FFF2-40B4-BE49-F238E27FC236}">
                <a16:creationId xmlns:a16="http://schemas.microsoft.com/office/drawing/2014/main" id="{AB168734-9BAA-32A2-85F8-9F8FA2CF01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2FD086-496E-BC6D-B36A-9985A0405463}"/>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3759095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D32F-EA29-74DC-5917-AEB872DEBB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0768B7-CF4C-EC7D-D36D-A3D402DF4B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25C467-5001-AC15-2DBE-661D36889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D4CE95-9B81-7477-E044-776C944DDD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A15AB9-5118-D03C-4003-1FC6AEA257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7F07D6-BA24-3E45-27A0-D78FFA6D4FAE}"/>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8" name="Footer Placeholder 7">
            <a:extLst>
              <a:ext uri="{FF2B5EF4-FFF2-40B4-BE49-F238E27FC236}">
                <a16:creationId xmlns:a16="http://schemas.microsoft.com/office/drawing/2014/main" id="{A2FBC22C-ACCE-B9F7-AC9A-E0A1F59CA8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C7C387-D42A-C809-EFE5-087718AB9437}"/>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2338784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4194-F45A-A186-825A-2354EFF5A6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1E4A3D-2253-4974-E931-4062867C87F7}"/>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4" name="Footer Placeholder 3">
            <a:extLst>
              <a:ext uri="{FF2B5EF4-FFF2-40B4-BE49-F238E27FC236}">
                <a16:creationId xmlns:a16="http://schemas.microsoft.com/office/drawing/2014/main" id="{7634B695-CFB4-1762-4CB6-D05B038028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9D0DCA-FC76-4268-2BCC-67E94A84ED32}"/>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2850932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7942E-4EAC-98E9-F944-BA3D6D931FA3}"/>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3" name="Footer Placeholder 2">
            <a:extLst>
              <a:ext uri="{FF2B5EF4-FFF2-40B4-BE49-F238E27FC236}">
                <a16:creationId xmlns:a16="http://schemas.microsoft.com/office/drawing/2014/main" id="{9B190D28-832A-F6F6-CAE7-02C5206707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BED59F-F27A-97A0-C0DB-1B3DEB66EF1B}"/>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2928029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5342F-C2D0-049C-5125-7896890E4D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2EB135-AC56-382A-3D23-85083A1079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7F92D2-F852-0E5B-FE07-7E8FE64C6C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86A4CC-FB98-B290-324C-E0A20B684CE2}"/>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6" name="Footer Placeholder 5">
            <a:extLst>
              <a:ext uri="{FF2B5EF4-FFF2-40B4-BE49-F238E27FC236}">
                <a16:creationId xmlns:a16="http://schemas.microsoft.com/office/drawing/2014/main" id="{9F3468B6-AAC7-FA51-0728-A234E26B28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16433B-D566-9D55-BC90-FEB0FF73451E}"/>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3340993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8E333-30B2-29B0-9840-E36FE6D9D6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7A7478-436F-4396-77EF-FB4A13BE19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4FFD73-4D24-3EEA-44C2-6EBA3AD783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874B7D-25D5-CA4F-1AA1-38C749FEE896}"/>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6" name="Footer Placeholder 5">
            <a:extLst>
              <a:ext uri="{FF2B5EF4-FFF2-40B4-BE49-F238E27FC236}">
                <a16:creationId xmlns:a16="http://schemas.microsoft.com/office/drawing/2014/main" id="{63AA9095-FCA2-75D4-6ED0-1AF5941838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F45246-4481-E8B6-92D5-ACB927D0DDA4}"/>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150452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42D39-54E8-07A8-3296-6A91A8AAF8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E7C37C-B0A8-3ECE-BE91-6ECE0E1F10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0697D5-B94E-0767-26C3-609A5B4D3ED2}"/>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5" name="Footer Placeholder 4">
            <a:extLst>
              <a:ext uri="{FF2B5EF4-FFF2-40B4-BE49-F238E27FC236}">
                <a16:creationId xmlns:a16="http://schemas.microsoft.com/office/drawing/2014/main" id="{11A5329A-3A45-DF9E-7A08-C4F96E2242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0AA71D-CCFE-90E2-CAAB-0E6BA76D5A29}"/>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662382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2C98EA-E3FB-1E1F-6EF6-AB1FED1A43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1F5722-21F1-E63C-FEDC-0E8E911B25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4198F2-603B-7AE1-C37D-61A1E5C052B9}"/>
              </a:ext>
            </a:extLst>
          </p:cNvPr>
          <p:cNvSpPr>
            <a:spLocks noGrp="1"/>
          </p:cNvSpPr>
          <p:nvPr>
            <p:ph type="dt" sz="half" idx="10"/>
          </p:nvPr>
        </p:nvSpPr>
        <p:spPr/>
        <p:txBody>
          <a:bodyPr/>
          <a:lstStyle/>
          <a:p>
            <a:fld id="{8D055D3E-6F3C-4792-8E0D-62CF9D4CC5E9}" type="datetimeFigureOut">
              <a:rPr lang="en-US" smtClean="0"/>
              <a:t>5/5/2026</a:t>
            </a:fld>
            <a:endParaRPr lang="en-US"/>
          </a:p>
        </p:txBody>
      </p:sp>
      <p:sp>
        <p:nvSpPr>
          <p:cNvPr id="5" name="Footer Placeholder 4">
            <a:extLst>
              <a:ext uri="{FF2B5EF4-FFF2-40B4-BE49-F238E27FC236}">
                <a16:creationId xmlns:a16="http://schemas.microsoft.com/office/drawing/2014/main" id="{7E95BCF2-47EE-B017-EC38-2D5082DC51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BF8A27-4525-5F8C-CD71-BDC0562B9713}"/>
              </a:ext>
            </a:extLst>
          </p:cNvPr>
          <p:cNvSpPr>
            <a:spLocks noGrp="1"/>
          </p:cNvSpPr>
          <p:nvPr>
            <p:ph type="sldNum" sz="quarter" idx="12"/>
          </p:nvPr>
        </p:nvSpPr>
        <p:spPr/>
        <p:txBody>
          <a:bodyPr/>
          <a:lstStyle/>
          <a:p>
            <a:fld id="{E9081729-EF59-4053-897C-729B8A262EEC}" type="slidenum">
              <a:rPr lang="en-US" smtClean="0"/>
              <a:t>‹#›</a:t>
            </a:fld>
            <a:endParaRPr lang="en-US"/>
          </a:p>
        </p:txBody>
      </p:sp>
    </p:spTree>
    <p:extLst>
      <p:ext uri="{BB962C8B-B14F-4D97-AF65-F5344CB8AC3E}">
        <p14:creationId xmlns:p14="http://schemas.microsoft.com/office/powerpoint/2010/main" val="3215355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5C8A41-B4CD-59B0-7DEC-53C0ECD25E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7FF0CE-EB3D-0C42-1853-01D2324DCD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C8C94-AA2B-BF62-0A66-24BEB0B1B9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055D3E-6F3C-4792-8E0D-62CF9D4CC5E9}" type="datetimeFigureOut">
              <a:rPr lang="en-US" smtClean="0"/>
              <a:t>5/5/2026</a:t>
            </a:fld>
            <a:endParaRPr lang="en-US"/>
          </a:p>
        </p:txBody>
      </p:sp>
      <p:sp>
        <p:nvSpPr>
          <p:cNvPr id="5" name="Footer Placeholder 4">
            <a:extLst>
              <a:ext uri="{FF2B5EF4-FFF2-40B4-BE49-F238E27FC236}">
                <a16:creationId xmlns:a16="http://schemas.microsoft.com/office/drawing/2014/main" id="{6E420641-9D29-9569-5482-DE585C3536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A976D5-C853-32C1-94C2-523609E88F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081729-EF59-4053-897C-729B8A262EEC}" type="slidenum">
              <a:rPr lang="en-US" smtClean="0"/>
              <a:t>‹#›</a:t>
            </a:fld>
            <a:endParaRPr lang="en-US"/>
          </a:p>
        </p:txBody>
      </p:sp>
    </p:spTree>
    <p:extLst>
      <p:ext uri="{BB962C8B-B14F-4D97-AF65-F5344CB8AC3E}">
        <p14:creationId xmlns:p14="http://schemas.microsoft.com/office/powerpoint/2010/main" val="1198661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af.edu/toolik/" TargetMode="External"/><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hyperlink" Target="https://doi.org/10.1002/bes2.1742"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hyperlink" Target="https://journals.plos.org/plosone/article?id=10.1371/journal.pone.0102172"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hyperlink" Target="https://doi.org/10.1002/bes2.1742"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rmbl.org/staff-info/title-ix/" TargetMode="External"/><Relationship Id="rId2" Type="http://schemas.openxmlformats.org/officeDocument/2006/relationships/hyperlink" Target="https://www.rmbl.org/wp-content/uploads/2016/03/SC_Research_Code_2016.pdf" TargetMode="External"/><Relationship Id="rId1" Type="http://schemas.openxmlformats.org/officeDocument/2006/relationships/slideLayout" Target="../slideLayouts/slideLayout7.xml"/><Relationship Id="rId4" Type="http://schemas.openxmlformats.org/officeDocument/2006/relationships/image" Target="../media/image2.tiff"/></Relationships>
</file>

<file path=ppt/slides/_rels/slide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mailto:joann@rmbl.or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mailto:katie@rmbl.org" TargetMode="External"/><Relationship Id="rId2" Type="http://schemas.openxmlformats.org/officeDocument/2006/relationships/hyperlink" Target="mailto:Jennifer@rmbl.org" TargetMode="External"/><Relationship Id="rId1" Type="http://schemas.openxmlformats.org/officeDocument/2006/relationships/slideLayout" Target="../slideLayouts/slideLayout7.xml"/><Relationship Id="rId4" Type="http://schemas.openxmlformats.org/officeDocument/2006/relationships/image" Target="../media/image2.tiff"/></Relationships>
</file>

<file path=ppt/slides/_rels/slide26.xml.rels><?xml version="1.0" encoding="UTF-8" standalone="yes"?>
<Relationships xmlns="http://schemas.openxmlformats.org/package/2006/relationships"><Relationship Id="rId8" Type="http://schemas.openxmlformats.org/officeDocument/2006/relationships/hyperlink" Target="https://cbstateofmind.org/" TargetMode="External"/><Relationship Id="rId3" Type="http://schemas.openxmlformats.org/officeDocument/2006/relationships/hyperlink" Target="https://www.justice.gov/crt/title-ix-education-amendments-1972" TargetMode="External"/><Relationship Id="rId7" Type="http://schemas.openxmlformats.org/officeDocument/2006/relationships/hyperlink" Target="http://www.hope4gv.org/" TargetMode="External"/><Relationship Id="rId2" Type="http://schemas.openxmlformats.org/officeDocument/2006/relationships/image" Target="../media/image2.tiff"/><Relationship Id="rId1" Type="http://schemas.openxmlformats.org/officeDocument/2006/relationships/slideLayout" Target="../slideLayouts/slideLayout2.xml"/><Relationship Id="rId6" Type="http://schemas.openxmlformats.org/officeDocument/2006/relationships/hyperlink" Target="http://www.coloradocrimevictims.org/" TargetMode="External"/><Relationship Id="rId5" Type="http://schemas.openxmlformats.org/officeDocument/2006/relationships/hyperlink" Target="https://rainn.org/about-national-sexual-assault-telephone-hotline" TargetMode="External"/><Relationship Id="rId10" Type="http://schemas.openxmlformats.org/officeDocument/2006/relationships/hyperlink" Target="https://www.gunnisonco.gov/departments/police/victim_services.php" TargetMode="External"/><Relationship Id="rId4" Type="http://schemas.openxmlformats.org/officeDocument/2006/relationships/hyperlink" Target="https://www.nsf.gov/od/odi/harassment.jsp" TargetMode="External"/><Relationship Id="rId9" Type="http://schemas.openxmlformats.org/officeDocument/2006/relationships/hyperlink" Target="https://evawintl.org/seek-then-spea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ed background with white text&#10;&#10;Description automatically generated with low confidence">
            <a:extLst>
              <a:ext uri="{FF2B5EF4-FFF2-40B4-BE49-F238E27FC236}">
                <a16:creationId xmlns:a16="http://schemas.microsoft.com/office/drawing/2014/main" id="{8CC9DCF5-A8E1-4541-A6ED-1196301C8D70}"/>
              </a:ext>
            </a:extLst>
          </p:cNvPr>
          <p:cNvPicPr>
            <a:picLocks noChangeAspect="1"/>
          </p:cNvPicPr>
          <p:nvPr/>
        </p:nvPicPr>
        <p:blipFill>
          <a:blip r:embed="rId2"/>
          <a:stretch>
            <a:fillRect/>
          </a:stretch>
        </p:blipFill>
        <p:spPr>
          <a:xfrm>
            <a:off x="3048" y="0"/>
            <a:ext cx="12185904" cy="6858000"/>
          </a:xfrm>
          <a:prstGeom prst="rect">
            <a:avLst/>
          </a:prstGeom>
        </p:spPr>
      </p:pic>
    </p:spTree>
    <p:extLst>
      <p:ext uri="{BB962C8B-B14F-4D97-AF65-F5344CB8AC3E}">
        <p14:creationId xmlns:p14="http://schemas.microsoft.com/office/powerpoint/2010/main" val="4001530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288163" y="5758249"/>
            <a:ext cx="2619632" cy="830997"/>
          </a:xfrm>
          <a:prstGeom prst="rect">
            <a:avLst/>
          </a:prstGeom>
          <a:noFill/>
        </p:spPr>
        <p:txBody>
          <a:bodyPr wrap="square" rtlCol="0">
            <a:spAutoFit/>
          </a:bodyPr>
          <a:lstStyle/>
          <a:p>
            <a:pPr algn="r"/>
            <a:r>
              <a:rPr lang="en-US" sz="1200">
                <a:solidFill>
                  <a:schemeClr val="tx1">
                    <a:lumMod val="65000"/>
                    <a:lumOff val="35000"/>
                  </a:schemeClr>
                </a:solidFill>
              </a:rPr>
              <a:t>We thank </a:t>
            </a:r>
            <a:r>
              <a:rPr lang="en-US" sz="1200">
                <a:solidFill>
                  <a:schemeClr val="tx1">
                    <a:lumMod val="65000"/>
                    <a:lumOff val="35000"/>
                  </a:schemeClr>
                </a:solidFill>
                <a:hlinkClick r:id="rId3"/>
              </a:rPr>
              <a:t>Toolik Field Station </a:t>
            </a:r>
            <a:r>
              <a:rPr lang="en-US" sz="1200">
                <a:solidFill>
                  <a:schemeClr val="tx1">
                    <a:lumMod val="65000"/>
                    <a:lumOff val="35000"/>
                  </a:schemeClr>
                </a:solidFill>
              </a:rPr>
              <a:t>for its generous contributions to this training and promotion and development of safety resources for field science.</a:t>
            </a:r>
          </a:p>
        </p:txBody>
      </p:sp>
      <p:sp>
        <p:nvSpPr>
          <p:cNvPr id="9" name="TextBox 8">
            <a:extLst>
              <a:ext uri="{FF2B5EF4-FFF2-40B4-BE49-F238E27FC236}">
                <a16:creationId xmlns:a16="http://schemas.microsoft.com/office/drawing/2014/main" id="{56C0F282-166F-F746-88B4-FF582CE11F78}"/>
              </a:ext>
            </a:extLst>
          </p:cNvPr>
          <p:cNvSpPr txBox="1"/>
          <p:nvPr/>
        </p:nvSpPr>
        <p:spPr>
          <a:xfrm>
            <a:off x="444843" y="1050324"/>
            <a:ext cx="11269362" cy="4707925"/>
          </a:xfrm>
          <a:prstGeom prst="rect">
            <a:avLst/>
          </a:prstGeom>
          <a:noFill/>
        </p:spPr>
        <p:txBody>
          <a:bodyPr wrap="square" rtlCol="0">
            <a:spAutoFit/>
          </a:bodyPr>
          <a:lstStyle/>
          <a:p>
            <a:endParaRPr lang="en-US"/>
          </a:p>
        </p:txBody>
      </p:sp>
      <p:sp>
        <p:nvSpPr>
          <p:cNvPr id="14" name="TextBox 13">
            <a:extLst>
              <a:ext uri="{FF2B5EF4-FFF2-40B4-BE49-F238E27FC236}">
                <a16:creationId xmlns:a16="http://schemas.microsoft.com/office/drawing/2014/main" id="{61904113-9284-F64A-A160-56FBAF094A64}"/>
              </a:ext>
            </a:extLst>
          </p:cNvPr>
          <p:cNvSpPr txBox="1"/>
          <p:nvPr/>
        </p:nvSpPr>
        <p:spPr>
          <a:xfrm>
            <a:off x="574202" y="1099751"/>
            <a:ext cx="11043596" cy="4370427"/>
          </a:xfrm>
          <a:prstGeom prst="rect">
            <a:avLst/>
          </a:prstGeom>
          <a:noFill/>
        </p:spPr>
        <p:txBody>
          <a:bodyPr wrap="square" rtlCol="0">
            <a:spAutoFit/>
          </a:bodyPr>
          <a:lstStyle/>
          <a:p>
            <a:r>
              <a:rPr lang="en-US" sz="5400" dirty="0">
                <a:latin typeface="BodoniURW" pitchFamily="2" charset="77"/>
              </a:rPr>
              <a:t>Rocky Mountain Biological Laboratory </a:t>
            </a:r>
          </a:p>
          <a:p>
            <a:endParaRPr lang="en-US" sz="5400" dirty="0">
              <a:latin typeface="BodoniURW" pitchFamily="2" charset="77"/>
            </a:endParaRPr>
          </a:p>
          <a:p>
            <a:pPr algn="ctr"/>
            <a:r>
              <a:rPr lang="en-US" sz="4400" dirty="0">
                <a:solidFill>
                  <a:srgbClr val="F24F00"/>
                </a:solidFill>
                <a:latin typeface="BodoniURW" pitchFamily="2" charset="77"/>
              </a:rPr>
              <a:t>Fundamental Behavior Code &amp; </a:t>
            </a:r>
          </a:p>
          <a:p>
            <a:pPr algn="ctr"/>
            <a:r>
              <a:rPr lang="en-US" sz="4400" dirty="0">
                <a:solidFill>
                  <a:srgbClr val="F24F00"/>
                </a:solidFill>
                <a:latin typeface="BodoniURW" pitchFamily="2" charset="77"/>
              </a:rPr>
              <a:t>Sexual Misconduct Training </a:t>
            </a:r>
          </a:p>
          <a:p>
            <a:endParaRPr lang="en-US" sz="5400" dirty="0">
              <a:solidFill>
                <a:schemeClr val="tx1">
                  <a:lumMod val="50000"/>
                  <a:lumOff val="50000"/>
                </a:schemeClr>
              </a:solidFill>
              <a:latin typeface="BodoniURW" pitchFamily="2" charset="77"/>
            </a:endParaRPr>
          </a:p>
          <a:p>
            <a:r>
              <a:rPr lang="en-US" sz="2800" dirty="0">
                <a:solidFill>
                  <a:schemeClr val="tx1">
                    <a:lumMod val="50000"/>
                    <a:lumOff val="50000"/>
                  </a:schemeClr>
                </a:solidFill>
                <a:latin typeface="BodoniURW" pitchFamily="2" charset="77"/>
              </a:rPr>
              <a:t>Updated: May 2026</a:t>
            </a:r>
          </a:p>
        </p:txBody>
      </p:sp>
    </p:spTree>
    <p:extLst>
      <p:ext uri="{BB962C8B-B14F-4D97-AF65-F5344CB8AC3E}">
        <p14:creationId xmlns:p14="http://schemas.microsoft.com/office/powerpoint/2010/main" val="919260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E40263-E759-01F7-67A1-63BDB2C00CB2}"/>
              </a:ext>
            </a:extLst>
          </p:cNvPr>
          <p:cNvSpPr/>
          <p:nvPr/>
        </p:nvSpPr>
        <p:spPr>
          <a:xfrm>
            <a:off x="0" y="0"/>
            <a:ext cx="4510123" cy="6858000"/>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0">
              <a:spcBef>
                <a:spcPts val="0"/>
              </a:spcBef>
              <a:spcAft>
                <a:spcPts val="0"/>
              </a:spcAft>
            </a:pPr>
            <a:r>
              <a:rPr lang="en-US" sz="3600" b="1" i="0" u="none" strike="noStrike">
                <a:solidFill>
                  <a:schemeClr val="bg1"/>
                </a:solidFill>
                <a:effectLst/>
                <a:latin typeface="BodoniURW"/>
              </a:rPr>
              <a:t>Why are you taking a training about discrimination</a:t>
            </a:r>
            <a:endParaRPr lang="en-US" sz="3600" b="0">
              <a:solidFill>
                <a:schemeClr val="bg1"/>
              </a:solidFill>
              <a:effectLst/>
              <a:latin typeface="BodoniURW"/>
            </a:endParaRPr>
          </a:p>
          <a:p>
            <a:pPr algn="r" rtl="0">
              <a:spcBef>
                <a:spcPts val="0"/>
              </a:spcBef>
              <a:spcAft>
                <a:spcPts val="0"/>
              </a:spcAft>
            </a:pPr>
            <a:r>
              <a:rPr lang="en-US" sz="3600" b="1" i="0" u="none" strike="noStrike">
                <a:solidFill>
                  <a:schemeClr val="bg1"/>
                </a:solidFill>
                <a:effectLst/>
                <a:latin typeface="BodoniURW"/>
              </a:rPr>
              <a:t> &amp; sexual misconduct?</a:t>
            </a:r>
            <a:endParaRPr lang="en-US" sz="3600" b="0">
              <a:solidFill>
                <a:schemeClr val="bg1"/>
              </a:solidFill>
              <a:effectLst/>
              <a:latin typeface="BodoniURW"/>
            </a:endParaRPr>
          </a:p>
          <a:p>
            <a:br>
              <a:rPr lang="en-US"/>
            </a:br>
            <a:endParaRPr lang="en-US"/>
          </a:p>
        </p:txBody>
      </p:sp>
      <p:sp>
        <p:nvSpPr>
          <p:cNvPr id="3" name="TextBox 2">
            <a:extLst>
              <a:ext uri="{FF2B5EF4-FFF2-40B4-BE49-F238E27FC236}">
                <a16:creationId xmlns:a16="http://schemas.microsoft.com/office/drawing/2014/main" id="{4E5BA67C-C084-DAB1-2486-016D2FB7EC7A}"/>
              </a:ext>
            </a:extLst>
          </p:cNvPr>
          <p:cNvSpPr txBox="1"/>
          <p:nvPr/>
        </p:nvSpPr>
        <p:spPr>
          <a:xfrm>
            <a:off x="-34377" y="6281921"/>
            <a:ext cx="4544499" cy="923330"/>
          </a:xfrm>
          <a:prstGeom prst="rect">
            <a:avLst/>
          </a:prstGeom>
          <a:noFill/>
        </p:spPr>
        <p:txBody>
          <a:bodyPr wrap="square" rtlCol="0">
            <a:spAutoFit/>
          </a:bodyPr>
          <a:lstStyle/>
          <a:p>
            <a:pPr rtl="0">
              <a:spcBef>
                <a:spcPts val="0"/>
              </a:spcBef>
              <a:spcAft>
                <a:spcPts val="0"/>
              </a:spcAft>
            </a:pPr>
            <a:r>
              <a:rPr lang="en-US" sz="1000" b="0" i="0" u="sng" strike="noStrike">
                <a:effectLst/>
                <a:latin typeface="BodoniURW"/>
                <a:hlinkClick r:id="rId2">
                  <a:extLst>
                    <a:ext uri="{A12FA001-AC4F-418D-AE19-62706E023703}">
                      <ahyp:hlinkClr xmlns:ahyp="http://schemas.microsoft.com/office/drawing/2018/hyperlinkcolor" val="tx"/>
                    </a:ext>
                  </a:extLst>
                </a:hlinkClick>
              </a:rPr>
              <a:t>1. Morales et al. (2020). Promoting inclusion in ecological field experiences: Examining and overcoming barriers to a professional rite of passage. doi.org/10.1002/bes2.1742 </a:t>
            </a:r>
            <a:endParaRPr lang="en-US" sz="1000" b="0">
              <a:effectLst/>
              <a:latin typeface="BodoniURW"/>
            </a:endParaRPr>
          </a:p>
          <a:p>
            <a:br>
              <a:rPr lang="en-US" sz="1200">
                <a:solidFill>
                  <a:schemeClr val="bg1"/>
                </a:solidFill>
              </a:rPr>
            </a:br>
            <a:endParaRPr lang="en-US" sz="1200">
              <a:solidFill>
                <a:schemeClr val="bg1"/>
              </a:solidFill>
            </a:endParaRPr>
          </a:p>
        </p:txBody>
      </p:sp>
      <p:sp>
        <p:nvSpPr>
          <p:cNvPr id="4" name="TextBox 3">
            <a:extLst>
              <a:ext uri="{FF2B5EF4-FFF2-40B4-BE49-F238E27FC236}">
                <a16:creationId xmlns:a16="http://schemas.microsoft.com/office/drawing/2014/main" id="{39F376DB-2984-1B74-CE71-10E9A51964E4}"/>
              </a:ext>
            </a:extLst>
          </p:cNvPr>
          <p:cNvSpPr txBox="1"/>
          <p:nvPr/>
        </p:nvSpPr>
        <p:spPr>
          <a:xfrm>
            <a:off x="4750755" y="1540041"/>
            <a:ext cx="6806436" cy="4154984"/>
          </a:xfrm>
          <a:prstGeom prst="rect">
            <a:avLst/>
          </a:prstGeom>
          <a:noFill/>
        </p:spPr>
        <p:txBody>
          <a:bodyPr wrap="square" rtlCol="0">
            <a:spAutoFit/>
          </a:bodyPr>
          <a:lstStyle/>
          <a:p>
            <a:pPr algn="ctr" rtl="0">
              <a:spcBef>
                <a:spcPts val="0"/>
              </a:spcBef>
              <a:spcAft>
                <a:spcPts val="0"/>
              </a:spcAft>
            </a:pPr>
            <a:r>
              <a:rPr lang="en-US" sz="2200" b="0" i="0" u="none" strike="noStrike">
                <a:effectLst/>
                <a:latin typeface="BodoniURW"/>
                <a:cs typeface="Arial" panose="020B0604020202020204" pitchFamily="34" charset="0"/>
              </a:rPr>
              <a:t>Field experiences should be positive, transformational moments for everyone who comes to RMBL. </a:t>
            </a:r>
            <a:endParaRPr lang="en-US" sz="2200" b="0">
              <a:effectLst/>
              <a:latin typeface="BodoniURW"/>
              <a:cs typeface="Arial" panose="020B0604020202020204" pitchFamily="34" charset="0"/>
            </a:endParaRPr>
          </a:p>
          <a:p>
            <a:pPr algn="ctr" rtl="0">
              <a:spcBef>
                <a:spcPts val="0"/>
              </a:spcBef>
              <a:spcAft>
                <a:spcPts val="0"/>
              </a:spcAft>
            </a:pPr>
            <a:br>
              <a:rPr lang="en-US" sz="2200" b="0">
                <a:effectLst/>
                <a:latin typeface="BodoniURW"/>
                <a:cs typeface="Arial" panose="020B0604020202020204" pitchFamily="34" charset="0"/>
              </a:rPr>
            </a:br>
            <a:r>
              <a:rPr lang="en-US" sz="2200" b="0" i="0" u="none" strike="noStrike">
                <a:effectLst/>
                <a:latin typeface="BodoniURW"/>
                <a:cs typeface="Arial" panose="020B0604020202020204" pitchFamily="34" charset="0"/>
              </a:rPr>
              <a:t>Unfortunately, the same elements that make field experiences transformative for some can represent barriers and negative experiences to others, which can have significant negative impacts on career.</a:t>
            </a:r>
            <a:r>
              <a:rPr lang="en-US" sz="2200" b="0" i="0" u="none" strike="noStrike" baseline="30000">
                <a:effectLst/>
                <a:latin typeface="BodoniURW"/>
                <a:cs typeface="Arial" panose="020B0604020202020204" pitchFamily="34" charset="0"/>
              </a:rPr>
              <a:t>1</a:t>
            </a:r>
            <a:r>
              <a:rPr lang="en-US" sz="2200" b="0" i="0" u="none" strike="noStrike">
                <a:effectLst/>
                <a:latin typeface="BodoniURW"/>
                <a:cs typeface="Arial" panose="020B0604020202020204" pitchFamily="34" charset="0"/>
              </a:rPr>
              <a:t> </a:t>
            </a:r>
            <a:endParaRPr lang="en-US" sz="2200" b="0">
              <a:effectLst/>
              <a:latin typeface="BodoniURW"/>
              <a:cs typeface="Arial" panose="020B0604020202020204" pitchFamily="34" charset="0"/>
            </a:endParaRPr>
          </a:p>
          <a:p>
            <a:pPr algn="ctr" rtl="0">
              <a:spcBef>
                <a:spcPts val="0"/>
              </a:spcBef>
              <a:spcAft>
                <a:spcPts val="0"/>
              </a:spcAft>
            </a:pPr>
            <a:br>
              <a:rPr lang="en-US" sz="2200" b="0">
                <a:effectLst/>
                <a:latin typeface="BodoniURW"/>
                <a:cs typeface="Arial" panose="020B0604020202020204" pitchFamily="34" charset="0"/>
              </a:rPr>
            </a:br>
            <a:r>
              <a:rPr lang="en-US" sz="2200" b="0" i="0" u="none" strike="noStrike">
                <a:effectLst/>
                <a:latin typeface="BodoniURW"/>
                <a:cs typeface="Arial" panose="020B0604020202020204" pitchFamily="34" charset="0"/>
              </a:rPr>
              <a:t>Frequently this is the case among historically marginalized groups.</a:t>
            </a:r>
            <a:endParaRPr lang="en-US" sz="2200" b="0">
              <a:effectLst/>
              <a:latin typeface="BodoniURW"/>
              <a:cs typeface="Arial" panose="020B0604020202020204" pitchFamily="34" charset="0"/>
            </a:endParaRPr>
          </a:p>
          <a:p>
            <a:br>
              <a:rPr lang="en-US" sz="2200"/>
            </a:br>
            <a:endParaRPr lang="en-US" sz="2200"/>
          </a:p>
        </p:txBody>
      </p:sp>
      <p:pic>
        <p:nvPicPr>
          <p:cNvPr id="7" name="Picture 6">
            <a:extLst>
              <a:ext uri="{FF2B5EF4-FFF2-40B4-BE49-F238E27FC236}">
                <a16:creationId xmlns:a16="http://schemas.microsoft.com/office/drawing/2014/main" id="{F259FB41-4DBB-558C-CCF5-E13DCBE0DC89}"/>
              </a:ext>
            </a:extLst>
          </p:cNvPr>
          <p:cNvPicPr>
            <a:picLocks noChangeAspect="1"/>
          </p:cNvPicPr>
          <p:nvPr/>
        </p:nvPicPr>
        <p:blipFill>
          <a:blip r:embed="rId3"/>
          <a:stretch>
            <a:fillRect/>
          </a:stretch>
        </p:blipFill>
        <p:spPr>
          <a:xfrm>
            <a:off x="8809438" y="6350674"/>
            <a:ext cx="3188043" cy="313346"/>
          </a:xfrm>
          <a:prstGeom prst="rect">
            <a:avLst/>
          </a:prstGeom>
        </p:spPr>
      </p:pic>
    </p:spTree>
    <p:extLst>
      <p:ext uri="{BB962C8B-B14F-4D97-AF65-F5344CB8AC3E}">
        <p14:creationId xmlns:p14="http://schemas.microsoft.com/office/powerpoint/2010/main" val="117135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E40263-E759-01F7-67A1-63BDB2C00CB2}"/>
              </a:ext>
            </a:extLst>
          </p:cNvPr>
          <p:cNvSpPr/>
          <p:nvPr/>
        </p:nvSpPr>
        <p:spPr>
          <a:xfrm>
            <a:off x="0" y="0"/>
            <a:ext cx="4510123" cy="6858000"/>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0">
              <a:spcBef>
                <a:spcPts val="0"/>
              </a:spcBef>
              <a:spcAft>
                <a:spcPts val="0"/>
              </a:spcAft>
            </a:pPr>
            <a:r>
              <a:rPr lang="en-US" sz="3600" b="1" i="0" u="none" strike="noStrike">
                <a:solidFill>
                  <a:schemeClr val="bg1"/>
                </a:solidFill>
                <a:effectLst/>
                <a:latin typeface="BodoniURW"/>
              </a:rPr>
              <a:t>Why are you taking a training about discrimination</a:t>
            </a:r>
            <a:endParaRPr lang="en-US" sz="3600" b="0">
              <a:solidFill>
                <a:schemeClr val="bg1"/>
              </a:solidFill>
              <a:effectLst/>
              <a:latin typeface="BodoniURW"/>
            </a:endParaRPr>
          </a:p>
          <a:p>
            <a:pPr algn="r" rtl="0">
              <a:spcBef>
                <a:spcPts val="0"/>
              </a:spcBef>
              <a:spcAft>
                <a:spcPts val="0"/>
              </a:spcAft>
            </a:pPr>
            <a:r>
              <a:rPr lang="en-US" sz="3600" b="1" i="0" u="none" strike="noStrike">
                <a:solidFill>
                  <a:schemeClr val="bg1"/>
                </a:solidFill>
                <a:effectLst/>
                <a:latin typeface="BodoniURW"/>
              </a:rPr>
              <a:t> &amp; sexual misconduct?</a:t>
            </a:r>
            <a:endParaRPr lang="en-US" sz="3600" b="0">
              <a:solidFill>
                <a:schemeClr val="bg1"/>
              </a:solidFill>
              <a:effectLst/>
              <a:latin typeface="BodoniURW"/>
            </a:endParaRPr>
          </a:p>
          <a:p>
            <a:br>
              <a:rPr lang="en-US"/>
            </a:br>
            <a:endParaRPr lang="en-US"/>
          </a:p>
        </p:txBody>
      </p:sp>
      <p:sp>
        <p:nvSpPr>
          <p:cNvPr id="3" name="TextBox 2">
            <a:extLst>
              <a:ext uri="{FF2B5EF4-FFF2-40B4-BE49-F238E27FC236}">
                <a16:creationId xmlns:a16="http://schemas.microsoft.com/office/drawing/2014/main" id="{4E5BA67C-C084-DAB1-2486-016D2FB7EC7A}"/>
              </a:ext>
            </a:extLst>
          </p:cNvPr>
          <p:cNvSpPr txBox="1"/>
          <p:nvPr/>
        </p:nvSpPr>
        <p:spPr>
          <a:xfrm>
            <a:off x="0" y="6419772"/>
            <a:ext cx="4510122" cy="600164"/>
          </a:xfrm>
          <a:prstGeom prst="rect">
            <a:avLst/>
          </a:prstGeom>
          <a:noFill/>
        </p:spPr>
        <p:txBody>
          <a:bodyPr wrap="square" rtlCol="0">
            <a:spAutoFit/>
          </a:bodyPr>
          <a:lstStyle/>
          <a:p>
            <a:pPr rtl="0">
              <a:spcBef>
                <a:spcPts val="0"/>
              </a:spcBef>
              <a:spcAft>
                <a:spcPts val="0"/>
              </a:spcAft>
            </a:pPr>
            <a:r>
              <a:rPr lang="en-US" sz="1050" b="0" i="0" strike="noStrike">
                <a:effectLst/>
                <a:latin typeface="BodoniURW"/>
                <a:hlinkClick r:id="rId2">
                  <a:extLst>
                    <a:ext uri="{A12FA001-AC4F-418D-AE19-62706E023703}">
                      <ahyp:hlinkClr xmlns:ahyp="http://schemas.microsoft.com/office/drawing/2018/hyperlinkcolor" val="tx"/>
                    </a:ext>
                  </a:extLst>
                </a:hlinkClick>
              </a:rPr>
              <a:t>2. Clancy et al. (2014). Survey of Academic Field Experiences (SAFE): Trainees Report Harassment and Assault. doi.org/10.1371/journal.pone.0102172 </a:t>
            </a:r>
            <a:br>
              <a:rPr lang="en-US" sz="1200">
                <a:solidFill>
                  <a:schemeClr val="bg1"/>
                </a:solidFill>
              </a:rPr>
            </a:br>
            <a:endParaRPr lang="en-US" sz="1200">
              <a:solidFill>
                <a:schemeClr val="bg1"/>
              </a:solidFill>
            </a:endParaRPr>
          </a:p>
        </p:txBody>
      </p:sp>
      <p:sp>
        <p:nvSpPr>
          <p:cNvPr id="4" name="TextBox 3">
            <a:extLst>
              <a:ext uri="{FF2B5EF4-FFF2-40B4-BE49-F238E27FC236}">
                <a16:creationId xmlns:a16="http://schemas.microsoft.com/office/drawing/2014/main" id="{39F376DB-2984-1B74-CE71-10E9A51964E4}"/>
              </a:ext>
            </a:extLst>
          </p:cNvPr>
          <p:cNvSpPr txBox="1"/>
          <p:nvPr/>
        </p:nvSpPr>
        <p:spPr>
          <a:xfrm>
            <a:off x="4750755" y="570044"/>
            <a:ext cx="7246726" cy="6093976"/>
          </a:xfrm>
          <a:prstGeom prst="rect">
            <a:avLst/>
          </a:prstGeom>
          <a:noFill/>
        </p:spPr>
        <p:txBody>
          <a:bodyPr wrap="square" rtlCol="0">
            <a:spAutoFit/>
          </a:bodyPr>
          <a:lstStyle/>
          <a:p>
            <a:pPr algn="ctr" rtl="0">
              <a:spcBef>
                <a:spcPts val="0"/>
              </a:spcBef>
              <a:spcAft>
                <a:spcPts val="0"/>
              </a:spcAft>
            </a:pPr>
            <a:r>
              <a:rPr lang="en-US" sz="2200" b="1" i="0" u="none" strike="noStrike">
                <a:effectLst/>
                <a:latin typeface="BodoniURW"/>
              </a:rPr>
              <a:t>Too many people, especially trainees, experience sexual harassment and assault during field experiences.</a:t>
            </a:r>
            <a:r>
              <a:rPr lang="en-US" sz="2200" b="1" i="0" u="none" strike="noStrike" baseline="30000">
                <a:effectLst/>
                <a:latin typeface="BodoniURW"/>
              </a:rPr>
              <a:t>2</a:t>
            </a:r>
            <a:r>
              <a:rPr lang="en-US" sz="2200" b="0" i="0" u="none" strike="noStrike">
                <a:effectLst/>
                <a:latin typeface="BodoniURW"/>
              </a:rPr>
              <a:t> </a:t>
            </a:r>
            <a:endParaRPr lang="en-US" sz="2200" b="0">
              <a:effectLst/>
              <a:latin typeface="BodoniURW"/>
            </a:endParaRPr>
          </a:p>
          <a:p>
            <a:pPr algn="ctr" rtl="0">
              <a:spcBef>
                <a:spcPts val="0"/>
              </a:spcBef>
              <a:spcAft>
                <a:spcPts val="0"/>
              </a:spcAft>
            </a:pPr>
            <a:br>
              <a:rPr lang="en-US" sz="2200" b="0">
                <a:effectLst/>
                <a:latin typeface="BodoniURW"/>
              </a:rPr>
            </a:br>
            <a:r>
              <a:rPr lang="en-US" sz="2200" b="0" i="0" u="none" strike="noStrike">
                <a:effectLst/>
                <a:latin typeface="BodoniURW"/>
              </a:rPr>
              <a:t>In a 2014 study, 64% of survey respondents reported experiencing sexual harassment at their most recent fieldwork location. Over 20% experienced sexual assault. Few reported the incident or were aware of a way to report. Of those who reported, only a small number were satisfied with the outcome. </a:t>
            </a:r>
            <a:endParaRPr lang="en-US" sz="2200" b="0">
              <a:effectLst/>
              <a:latin typeface="BodoniURW"/>
            </a:endParaRPr>
          </a:p>
          <a:p>
            <a:pPr algn="ctr" rtl="0">
              <a:spcBef>
                <a:spcPts val="0"/>
              </a:spcBef>
              <a:spcAft>
                <a:spcPts val="0"/>
              </a:spcAft>
            </a:pPr>
            <a:br>
              <a:rPr lang="en-US" sz="2200" b="0">
                <a:effectLst/>
                <a:latin typeface="BodoniURW"/>
              </a:rPr>
            </a:br>
            <a:r>
              <a:rPr lang="en-US" sz="2200" b="0" i="0" u="none" strike="noStrike">
                <a:effectLst/>
                <a:latin typeface="BodoniURW"/>
              </a:rPr>
              <a:t>While these statistics are generally consistent with other workplaces, fieldwork at RMBL occurs in an isolated environment, where researchers and trainees are away from home and </a:t>
            </a:r>
            <a:r>
              <a:rPr lang="en-US" sz="2200">
                <a:latin typeface="BodoniURW"/>
              </a:rPr>
              <a:t>their normal </a:t>
            </a:r>
            <a:r>
              <a:rPr lang="en-US" sz="2200" b="0" i="0" u="none" strike="noStrike">
                <a:effectLst/>
                <a:latin typeface="BodoniURW"/>
              </a:rPr>
              <a:t>access to supportive and institutional resources.</a:t>
            </a:r>
            <a:endParaRPr lang="en-US" sz="2200" b="0">
              <a:effectLst/>
              <a:latin typeface="BodoniURW"/>
            </a:endParaRPr>
          </a:p>
          <a:p>
            <a:br>
              <a:rPr lang="en-US" sz="2400"/>
            </a:br>
            <a:br>
              <a:rPr lang="en-US"/>
            </a:br>
            <a:endParaRPr lang="en-US"/>
          </a:p>
        </p:txBody>
      </p:sp>
      <p:pic>
        <p:nvPicPr>
          <p:cNvPr id="7" name="Picture 6">
            <a:extLst>
              <a:ext uri="{FF2B5EF4-FFF2-40B4-BE49-F238E27FC236}">
                <a16:creationId xmlns:a16="http://schemas.microsoft.com/office/drawing/2014/main" id="{F259FB41-4DBB-558C-CCF5-E13DCBE0DC89}"/>
              </a:ext>
            </a:extLst>
          </p:cNvPr>
          <p:cNvPicPr>
            <a:picLocks noChangeAspect="1"/>
          </p:cNvPicPr>
          <p:nvPr/>
        </p:nvPicPr>
        <p:blipFill>
          <a:blip r:embed="rId3"/>
          <a:stretch>
            <a:fillRect/>
          </a:stretch>
        </p:blipFill>
        <p:spPr>
          <a:xfrm>
            <a:off x="8809438" y="6350674"/>
            <a:ext cx="3188043" cy="313346"/>
          </a:xfrm>
          <a:prstGeom prst="rect">
            <a:avLst/>
          </a:prstGeom>
        </p:spPr>
      </p:pic>
    </p:spTree>
    <p:extLst>
      <p:ext uri="{BB962C8B-B14F-4D97-AF65-F5344CB8AC3E}">
        <p14:creationId xmlns:p14="http://schemas.microsoft.com/office/powerpoint/2010/main" val="1569829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E40263-E759-01F7-67A1-63BDB2C00CB2}"/>
              </a:ext>
            </a:extLst>
          </p:cNvPr>
          <p:cNvSpPr/>
          <p:nvPr/>
        </p:nvSpPr>
        <p:spPr>
          <a:xfrm>
            <a:off x="0" y="0"/>
            <a:ext cx="4510123" cy="6858000"/>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0">
              <a:spcBef>
                <a:spcPts val="0"/>
              </a:spcBef>
              <a:spcAft>
                <a:spcPts val="0"/>
              </a:spcAft>
            </a:pPr>
            <a:r>
              <a:rPr lang="en-US" sz="3600" b="1" i="0" u="none" strike="noStrike">
                <a:solidFill>
                  <a:schemeClr val="bg1"/>
                </a:solidFill>
                <a:effectLst/>
                <a:latin typeface="BodoniURW"/>
              </a:rPr>
              <a:t>Why are you taking a training about discrimination</a:t>
            </a:r>
            <a:endParaRPr lang="en-US" sz="3600" b="0">
              <a:solidFill>
                <a:schemeClr val="bg1"/>
              </a:solidFill>
              <a:effectLst/>
              <a:latin typeface="BodoniURW"/>
            </a:endParaRPr>
          </a:p>
          <a:p>
            <a:pPr algn="r" rtl="0">
              <a:spcBef>
                <a:spcPts val="0"/>
              </a:spcBef>
              <a:spcAft>
                <a:spcPts val="0"/>
              </a:spcAft>
            </a:pPr>
            <a:r>
              <a:rPr lang="en-US" sz="3600" b="1" i="0" u="none" strike="noStrike">
                <a:solidFill>
                  <a:schemeClr val="bg1"/>
                </a:solidFill>
                <a:effectLst/>
                <a:latin typeface="BodoniURW"/>
              </a:rPr>
              <a:t> &amp; sexual misconduct?</a:t>
            </a:r>
            <a:endParaRPr lang="en-US" sz="3600" b="0">
              <a:solidFill>
                <a:schemeClr val="bg1"/>
              </a:solidFill>
              <a:effectLst/>
              <a:latin typeface="BodoniURW"/>
            </a:endParaRPr>
          </a:p>
          <a:p>
            <a:br>
              <a:rPr lang="en-US"/>
            </a:br>
            <a:endParaRPr lang="en-US"/>
          </a:p>
        </p:txBody>
      </p:sp>
      <p:sp>
        <p:nvSpPr>
          <p:cNvPr id="3" name="TextBox 2">
            <a:extLst>
              <a:ext uri="{FF2B5EF4-FFF2-40B4-BE49-F238E27FC236}">
                <a16:creationId xmlns:a16="http://schemas.microsoft.com/office/drawing/2014/main" id="{4E5BA67C-C084-DAB1-2486-016D2FB7EC7A}"/>
              </a:ext>
            </a:extLst>
          </p:cNvPr>
          <p:cNvSpPr txBox="1"/>
          <p:nvPr/>
        </p:nvSpPr>
        <p:spPr>
          <a:xfrm>
            <a:off x="0" y="6419772"/>
            <a:ext cx="4510122" cy="600164"/>
          </a:xfrm>
          <a:prstGeom prst="rect">
            <a:avLst/>
          </a:prstGeom>
          <a:noFill/>
        </p:spPr>
        <p:txBody>
          <a:bodyPr wrap="square" rtlCol="0">
            <a:spAutoFit/>
          </a:bodyPr>
          <a:lstStyle/>
          <a:p>
            <a:pPr rtl="0">
              <a:spcBef>
                <a:spcPts val="0"/>
              </a:spcBef>
              <a:spcAft>
                <a:spcPts val="0"/>
              </a:spcAft>
            </a:pPr>
            <a:r>
              <a:rPr lang="en-US" sz="1050" b="0" i="0" strike="noStrike">
                <a:effectLst/>
                <a:latin typeface="BodoniURW"/>
                <a:hlinkClick r:id="rId2">
                  <a:extLst>
                    <a:ext uri="{A12FA001-AC4F-418D-AE19-62706E023703}">
                      <ahyp:hlinkClr xmlns:ahyp="http://schemas.microsoft.com/office/drawing/2018/hyperlinkcolor" val="tx"/>
                    </a:ext>
                  </a:extLst>
                </a:hlinkClick>
              </a:rPr>
              <a:t>2. Clancy et al. (2014). Survey of Academic Field Experiences (SAFE): Trainees Report Harassment and Assault. doi.org/10.1371/journal.pone.0102172 </a:t>
            </a:r>
            <a:br>
              <a:rPr lang="en-US" sz="1200">
                <a:solidFill>
                  <a:schemeClr val="bg1"/>
                </a:solidFill>
              </a:rPr>
            </a:br>
            <a:endParaRPr lang="en-US" sz="1200">
              <a:solidFill>
                <a:schemeClr val="bg1"/>
              </a:solidFill>
            </a:endParaRPr>
          </a:p>
        </p:txBody>
      </p:sp>
      <p:sp>
        <p:nvSpPr>
          <p:cNvPr id="4" name="TextBox 3">
            <a:extLst>
              <a:ext uri="{FF2B5EF4-FFF2-40B4-BE49-F238E27FC236}">
                <a16:creationId xmlns:a16="http://schemas.microsoft.com/office/drawing/2014/main" id="{39F376DB-2984-1B74-CE71-10E9A51964E4}"/>
              </a:ext>
            </a:extLst>
          </p:cNvPr>
          <p:cNvSpPr txBox="1"/>
          <p:nvPr/>
        </p:nvSpPr>
        <p:spPr>
          <a:xfrm>
            <a:off x="4709504" y="481265"/>
            <a:ext cx="7287977" cy="6063198"/>
          </a:xfrm>
          <a:prstGeom prst="rect">
            <a:avLst/>
          </a:prstGeom>
          <a:noFill/>
        </p:spPr>
        <p:txBody>
          <a:bodyPr wrap="square" rtlCol="0">
            <a:spAutoFit/>
          </a:bodyPr>
          <a:lstStyle/>
          <a:p>
            <a:pPr algn="ctr" rtl="0">
              <a:spcBef>
                <a:spcPts val="0"/>
              </a:spcBef>
              <a:spcAft>
                <a:spcPts val="0"/>
              </a:spcAft>
            </a:pPr>
            <a:r>
              <a:rPr lang="en-US" sz="2200" b="0" i="0" u="none" strike="noStrike">
                <a:effectLst/>
                <a:latin typeface="BodoniURW"/>
              </a:rPr>
              <a:t>Within each of these statistics is a story — an individual who was harmed. </a:t>
            </a:r>
            <a:endParaRPr lang="en-US" sz="2200" b="0">
              <a:effectLst/>
              <a:latin typeface="BodoniURW"/>
            </a:endParaRPr>
          </a:p>
          <a:p>
            <a:pPr algn="ctr" rtl="0">
              <a:spcBef>
                <a:spcPts val="0"/>
              </a:spcBef>
              <a:spcAft>
                <a:spcPts val="0"/>
              </a:spcAft>
            </a:pPr>
            <a:br>
              <a:rPr lang="en-US" sz="2200" b="0">
                <a:effectLst/>
                <a:latin typeface="BodoniURW"/>
              </a:rPr>
            </a:br>
            <a:r>
              <a:rPr lang="en-US" sz="2200" b="0" i="0" u="none" strike="noStrike">
                <a:effectLst/>
                <a:latin typeface="BodoniURW"/>
              </a:rPr>
              <a:t>RMBL is committed to providing a respectful, inclusive, and accessible environment for all who visit and work here. We strive to actively create a community culture of respect and prevent discrimination and harassment.</a:t>
            </a:r>
            <a:r>
              <a:rPr lang="en-US" sz="2200" i="0" u="none" strike="noStrike">
                <a:effectLst/>
                <a:latin typeface="BodoniURW"/>
              </a:rPr>
              <a:t> Every RMBL program participant has the </a:t>
            </a:r>
            <a:r>
              <a:rPr lang="en-US" sz="2200" b="1" i="0" u="none" strike="noStrike">
                <a:effectLst/>
                <a:latin typeface="BodoniURW"/>
              </a:rPr>
              <a:t>right </a:t>
            </a:r>
            <a:r>
              <a:rPr lang="en-US" sz="2200" i="0" u="none" strike="noStrike">
                <a:effectLst/>
                <a:latin typeface="BodoniURW"/>
              </a:rPr>
              <a:t>to be free</a:t>
            </a:r>
            <a:r>
              <a:rPr lang="en-US" sz="2200" b="1" i="0" u="none" strike="noStrike">
                <a:effectLst/>
                <a:latin typeface="BodoniURW"/>
              </a:rPr>
              <a:t> </a:t>
            </a:r>
            <a:r>
              <a:rPr lang="en-US" sz="2200" b="0" i="0" u="none" strike="noStrike">
                <a:effectLst/>
                <a:latin typeface="BodoniURW"/>
              </a:rPr>
              <a:t>from discrimination, sexual harassment and sexual misconduct.</a:t>
            </a:r>
          </a:p>
          <a:p>
            <a:pPr algn="ctr" rtl="0">
              <a:spcBef>
                <a:spcPts val="0"/>
              </a:spcBef>
              <a:spcAft>
                <a:spcPts val="0"/>
              </a:spcAft>
            </a:pPr>
            <a:endParaRPr lang="en-US" sz="2200">
              <a:latin typeface="BodoniURW"/>
            </a:endParaRPr>
          </a:p>
          <a:p>
            <a:pPr algn="ctr" rtl="0">
              <a:spcBef>
                <a:spcPts val="0"/>
              </a:spcBef>
              <a:spcAft>
                <a:spcPts val="0"/>
              </a:spcAft>
            </a:pPr>
            <a:r>
              <a:rPr lang="en-US" sz="2200">
                <a:latin typeface="BodoniURW"/>
              </a:rPr>
              <a:t>RMBL provides equal opportunities in science and education and is committed to a policy of non-discrimination in relation to race, color, gender, sexual orientation, religion, national origin, ancestry, age, marital status or disability in admissions, access to, treatment, or employment in educational programs or activities which it operates. </a:t>
            </a:r>
            <a:br>
              <a:rPr lang="en-US" sz="2400"/>
            </a:br>
            <a:br>
              <a:rPr lang="en-US"/>
            </a:br>
            <a:endParaRPr lang="en-US"/>
          </a:p>
        </p:txBody>
      </p:sp>
      <p:pic>
        <p:nvPicPr>
          <p:cNvPr id="7" name="Picture 6">
            <a:extLst>
              <a:ext uri="{FF2B5EF4-FFF2-40B4-BE49-F238E27FC236}">
                <a16:creationId xmlns:a16="http://schemas.microsoft.com/office/drawing/2014/main" id="{F259FB41-4DBB-558C-CCF5-E13DCBE0DC89}"/>
              </a:ext>
            </a:extLst>
          </p:cNvPr>
          <p:cNvPicPr>
            <a:picLocks noChangeAspect="1"/>
          </p:cNvPicPr>
          <p:nvPr/>
        </p:nvPicPr>
        <p:blipFill>
          <a:blip r:embed="rId3"/>
          <a:stretch>
            <a:fillRect/>
          </a:stretch>
        </p:blipFill>
        <p:spPr>
          <a:xfrm>
            <a:off x="8809438" y="6350674"/>
            <a:ext cx="3188043" cy="313346"/>
          </a:xfrm>
          <a:prstGeom prst="rect">
            <a:avLst/>
          </a:prstGeom>
        </p:spPr>
      </p:pic>
    </p:spTree>
    <p:extLst>
      <p:ext uri="{BB962C8B-B14F-4D97-AF65-F5344CB8AC3E}">
        <p14:creationId xmlns:p14="http://schemas.microsoft.com/office/powerpoint/2010/main" val="2325675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D614A9-009D-2B22-6230-2ABB6E28418F}"/>
              </a:ext>
            </a:extLst>
          </p:cNvPr>
          <p:cNvSpPr txBox="1"/>
          <p:nvPr/>
        </p:nvSpPr>
        <p:spPr>
          <a:xfrm>
            <a:off x="494155" y="287480"/>
            <a:ext cx="11366730" cy="1015663"/>
          </a:xfrm>
          <a:prstGeom prst="rect">
            <a:avLst/>
          </a:prstGeom>
          <a:noFill/>
        </p:spPr>
        <p:txBody>
          <a:bodyPr wrap="square" rtlCol="0">
            <a:spAutoFit/>
          </a:bodyPr>
          <a:lstStyle/>
          <a:p>
            <a:r>
              <a:rPr lang="en-US" sz="6000">
                <a:latin typeface="BodoniURW" pitchFamily="2" charset="77"/>
              </a:rPr>
              <a:t>RMBL Fundamental Behavior Code</a:t>
            </a:r>
          </a:p>
        </p:txBody>
      </p:sp>
      <p:sp>
        <p:nvSpPr>
          <p:cNvPr id="4" name="TextBox 3">
            <a:extLst>
              <a:ext uri="{FF2B5EF4-FFF2-40B4-BE49-F238E27FC236}">
                <a16:creationId xmlns:a16="http://schemas.microsoft.com/office/drawing/2014/main" id="{D8FE90B4-ADAF-1D61-E870-16D936603832}"/>
              </a:ext>
            </a:extLst>
          </p:cNvPr>
          <p:cNvSpPr txBox="1"/>
          <p:nvPr/>
        </p:nvSpPr>
        <p:spPr>
          <a:xfrm>
            <a:off x="740228" y="1303143"/>
            <a:ext cx="10381535" cy="1384995"/>
          </a:xfrm>
          <a:prstGeom prst="rect">
            <a:avLst/>
          </a:prstGeom>
          <a:noFill/>
        </p:spPr>
        <p:txBody>
          <a:bodyPr wrap="square" rtlCol="0">
            <a:spAutoFit/>
          </a:bodyPr>
          <a:lstStyle/>
          <a:p>
            <a:r>
              <a:rPr lang="en-US" sz="2800" b="0" i="0" u="none" strike="noStrike">
                <a:solidFill>
                  <a:srgbClr val="F24F00"/>
                </a:solidFill>
                <a:effectLst/>
                <a:latin typeface="BodoniURW"/>
              </a:rPr>
              <a:t>Everyone at RMBL is required to adhere to our Fundamental Behavior Code, </a:t>
            </a:r>
            <a:r>
              <a:rPr lang="en-US" sz="2800" b="0" i="0" u="none" strike="noStrike">
                <a:solidFill>
                  <a:srgbClr val="F24F00"/>
                </a:solidFill>
                <a:effectLst/>
                <a:latin typeface="BodoniURW"/>
                <a:hlinkClick r:id="rId2"/>
              </a:rPr>
              <a:t>Research Code</a:t>
            </a:r>
            <a:r>
              <a:rPr lang="en-US" sz="2800" b="0" i="0" u="none" strike="noStrike">
                <a:solidFill>
                  <a:srgbClr val="F24F00"/>
                </a:solidFill>
                <a:effectLst/>
                <a:latin typeface="BodoniURW"/>
              </a:rPr>
              <a:t>, and </a:t>
            </a:r>
            <a:r>
              <a:rPr lang="en-US" sz="2800" b="0" i="0" u="none" strike="noStrike">
                <a:solidFill>
                  <a:srgbClr val="F24F00"/>
                </a:solidFill>
                <a:effectLst/>
                <a:latin typeface="BodoniURW"/>
                <a:hlinkClick r:id="rId3"/>
              </a:rPr>
              <a:t>Sexual Misconduct Policy</a:t>
            </a:r>
            <a:r>
              <a:rPr lang="en-US" sz="2800" b="0" i="0" u="none" strike="noStrike">
                <a:solidFill>
                  <a:srgbClr val="F24F00"/>
                </a:solidFill>
                <a:effectLst/>
                <a:latin typeface="BodoniURW"/>
              </a:rPr>
              <a:t>.  Familiarize yourself with all of them.</a:t>
            </a:r>
            <a:endParaRPr lang="en-US">
              <a:solidFill>
                <a:srgbClr val="F24F00"/>
              </a:solidFill>
              <a:latin typeface="BodoniURW"/>
            </a:endParaRPr>
          </a:p>
        </p:txBody>
      </p:sp>
      <p:pic>
        <p:nvPicPr>
          <p:cNvPr id="6" name="Picture 5">
            <a:extLst>
              <a:ext uri="{FF2B5EF4-FFF2-40B4-BE49-F238E27FC236}">
                <a16:creationId xmlns:a16="http://schemas.microsoft.com/office/drawing/2014/main" id="{EAC4A699-639D-31A0-F093-933257525813}"/>
              </a:ext>
            </a:extLst>
          </p:cNvPr>
          <p:cNvPicPr>
            <a:picLocks noChangeAspect="1"/>
          </p:cNvPicPr>
          <p:nvPr/>
        </p:nvPicPr>
        <p:blipFill>
          <a:blip r:embed="rId4"/>
          <a:stretch>
            <a:fillRect/>
          </a:stretch>
        </p:blipFill>
        <p:spPr>
          <a:xfrm>
            <a:off x="201703" y="6371300"/>
            <a:ext cx="3188043" cy="313346"/>
          </a:xfrm>
          <a:prstGeom prst="rect">
            <a:avLst/>
          </a:prstGeom>
        </p:spPr>
      </p:pic>
      <p:sp>
        <p:nvSpPr>
          <p:cNvPr id="7" name="TextBox 6">
            <a:extLst>
              <a:ext uri="{FF2B5EF4-FFF2-40B4-BE49-F238E27FC236}">
                <a16:creationId xmlns:a16="http://schemas.microsoft.com/office/drawing/2014/main" id="{CCCEA251-8EBF-E6C6-9FB5-993DDD46F8C8}"/>
              </a:ext>
            </a:extLst>
          </p:cNvPr>
          <p:cNvSpPr txBox="1"/>
          <p:nvPr/>
        </p:nvSpPr>
        <p:spPr>
          <a:xfrm>
            <a:off x="9149574" y="6371300"/>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2" name="TextBox 1">
            <a:extLst>
              <a:ext uri="{FF2B5EF4-FFF2-40B4-BE49-F238E27FC236}">
                <a16:creationId xmlns:a16="http://schemas.microsoft.com/office/drawing/2014/main" id="{83A53127-AF32-69DA-8095-EC127A3BE5CE}"/>
              </a:ext>
            </a:extLst>
          </p:cNvPr>
          <p:cNvSpPr txBox="1"/>
          <p:nvPr/>
        </p:nvSpPr>
        <p:spPr>
          <a:xfrm>
            <a:off x="215996" y="3064338"/>
            <a:ext cx="11430000" cy="2800767"/>
          </a:xfrm>
          <a:prstGeom prst="rect">
            <a:avLst/>
          </a:prstGeom>
          <a:noFill/>
        </p:spPr>
        <p:txBody>
          <a:bodyPr wrap="square" rtlCol="0">
            <a:spAutoFit/>
          </a:bodyPr>
          <a:lstStyle/>
          <a:p>
            <a:pPr algn="ctr"/>
            <a:r>
              <a:rPr lang="en-US" sz="2200" b="0" i="0" u="none" strike="noStrike" baseline="0">
                <a:solidFill>
                  <a:srgbClr val="000000"/>
                </a:solidFill>
                <a:latin typeface="BodoniURW"/>
              </a:rPr>
              <a:t>Fundamental Behavior Code</a:t>
            </a:r>
          </a:p>
          <a:p>
            <a:pPr algn="ctr"/>
            <a:endParaRPr lang="en-US" sz="2200" b="0" i="0" u="none" strike="noStrike" baseline="0">
              <a:solidFill>
                <a:srgbClr val="000000"/>
              </a:solidFill>
              <a:latin typeface="BodoniURW"/>
            </a:endParaRPr>
          </a:p>
          <a:p>
            <a:pPr algn="ctr"/>
            <a:r>
              <a:rPr lang="en-US" sz="2200" b="0" i="0" u="none" strike="noStrike" baseline="0">
                <a:solidFill>
                  <a:srgbClr val="000000"/>
                </a:solidFill>
                <a:latin typeface="BodoniURW"/>
              </a:rPr>
              <a:t>Everyone who is admitted to the various programs of RMBL is expected to show respect for others, even if they hold widely divergent opinions from yours. We try to provide a friendly and nondiscriminatory forum for the free and rich exchange of ideas. Receptivity to your fellow RMBL residents and consideration for them in every way possible helps assure a peaceful, productive, and non-threatening environment. </a:t>
            </a:r>
          </a:p>
          <a:p>
            <a:pPr algn="ctr"/>
            <a:endParaRPr lang="en-US" sz="2200">
              <a:solidFill>
                <a:srgbClr val="000000"/>
              </a:solidFill>
              <a:latin typeface="BodoniURW"/>
            </a:endParaRPr>
          </a:p>
        </p:txBody>
      </p:sp>
    </p:spTree>
    <p:extLst>
      <p:ext uri="{BB962C8B-B14F-4D97-AF65-F5344CB8AC3E}">
        <p14:creationId xmlns:p14="http://schemas.microsoft.com/office/powerpoint/2010/main" val="1199595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9" name="TextBox 8">
            <a:extLst>
              <a:ext uri="{FF2B5EF4-FFF2-40B4-BE49-F238E27FC236}">
                <a16:creationId xmlns:a16="http://schemas.microsoft.com/office/drawing/2014/main" id="{56C0F282-166F-F746-88B4-FF582CE11F78}"/>
              </a:ext>
            </a:extLst>
          </p:cNvPr>
          <p:cNvSpPr txBox="1"/>
          <p:nvPr/>
        </p:nvSpPr>
        <p:spPr>
          <a:xfrm>
            <a:off x="429111" y="2341277"/>
            <a:ext cx="5229696" cy="3816429"/>
          </a:xfrm>
          <a:prstGeom prst="rect">
            <a:avLst/>
          </a:prstGeom>
          <a:noFill/>
        </p:spPr>
        <p:txBody>
          <a:bodyPr wrap="square" lIns="91440" tIns="45720" rIns="91440" bIns="45720" rtlCol="0" anchor="t">
            <a:spAutoFit/>
          </a:bodyPr>
          <a:lstStyle/>
          <a:p>
            <a:pPr marL="50800" rtl="0" fontAlgn="base">
              <a:spcBef>
                <a:spcPts val="0"/>
              </a:spcBef>
              <a:spcAft>
                <a:spcPts val="0"/>
              </a:spcAft>
              <a:buFont typeface="Arial" panose="020B0604020202020204" pitchFamily="34" charset="0"/>
              <a:buChar char="•"/>
            </a:pPr>
            <a:r>
              <a:rPr lang="en-US" sz="2200" b="0" i="0" u="none" strike="noStrike">
                <a:effectLst/>
                <a:latin typeface="BodoniURW"/>
              </a:rPr>
              <a:t>Treat everyone with respect</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Foster an inclusive, collaborative, &amp; supportive community</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Ethically conduct research</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Be accountable</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Promote physical &amp; mental health &amp; safety</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Celebrate community members' similarities &amp; differences</a:t>
            </a:r>
          </a:p>
          <a:p>
            <a:pPr marL="50800">
              <a:buFont typeface="Arial" panose="020B0604020202020204" pitchFamily="34" charset="0"/>
              <a:buChar char="•"/>
            </a:pPr>
            <a:r>
              <a:rPr lang="en-US" sz="2200">
                <a:solidFill>
                  <a:srgbClr val="000000"/>
                </a:solidFill>
                <a:latin typeface="BodoniURW"/>
              </a:rPr>
              <a:t>Support and respect a community that includes minors and families </a:t>
            </a:r>
          </a:p>
          <a:p>
            <a:pPr algn="ctr"/>
            <a:endParaRPr lang="en-US" sz="2200">
              <a:solidFill>
                <a:srgbClr val="000000"/>
              </a:solidFill>
              <a:latin typeface="BodoniURW"/>
            </a:endParaRPr>
          </a:p>
        </p:txBody>
      </p:sp>
      <p:sp>
        <p:nvSpPr>
          <p:cNvPr id="14" name="TextBox 13">
            <a:extLst>
              <a:ext uri="{FF2B5EF4-FFF2-40B4-BE49-F238E27FC236}">
                <a16:creationId xmlns:a16="http://schemas.microsoft.com/office/drawing/2014/main" id="{61904113-9284-F64A-A160-56FBAF094A64}"/>
              </a:ext>
            </a:extLst>
          </p:cNvPr>
          <p:cNvSpPr txBox="1"/>
          <p:nvPr/>
        </p:nvSpPr>
        <p:spPr>
          <a:xfrm>
            <a:off x="429111" y="396619"/>
            <a:ext cx="11333778" cy="2523768"/>
          </a:xfrm>
          <a:prstGeom prst="rect">
            <a:avLst/>
          </a:prstGeom>
          <a:noFill/>
        </p:spPr>
        <p:txBody>
          <a:bodyPr wrap="square" rtlCol="0">
            <a:spAutoFit/>
          </a:bodyPr>
          <a:lstStyle/>
          <a:p>
            <a:pPr rtl="0">
              <a:spcBef>
                <a:spcPts val="0"/>
              </a:spcBef>
              <a:spcAft>
                <a:spcPts val="0"/>
              </a:spcAft>
            </a:pPr>
            <a:r>
              <a:rPr lang="en-US" sz="3600" b="1" i="0" u="none" strike="noStrike">
                <a:effectLst/>
                <a:latin typeface="BodoniURW"/>
              </a:rPr>
              <a:t>RMBL Fundamental Behavior Code: Expected Behaviors</a:t>
            </a:r>
            <a:endParaRPr lang="en-US" sz="3600" b="0">
              <a:effectLst/>
              <a:latin typeface="BodoniURW"/>
            </a:endParaRPr>
          </a:p>
          <a:p>
            <a:endParaRPr lang="en-US" b="1">
              <a:solidFill>
                <a:srgbClr val="ABDDF7"/>
              </a:solidFill>
              <a:latin typeface="Open Sans" panose="020B0606030504020204" pitchFamily="34" charset="0"/>
            </a:endParaRPr>
          </a:p>
          <a:p>
            <a:endParaRPr lang="en-US" sz="1800" b="1" i="0" u="none" strike="noStrike">
              <a:solidFill>
                <a:srgbClr val="ABDDF7"/>
              </a:solidFill>
              <a:effectLst/>
              <a:latin typeface="Open Sans" panose="020B0606030504020204" pitchFamily="34" charset="0"/>
            </a:endParaRPr>
          </a:p>
          <a:p>
            <a:r>
              <a:rPr lang="en-US" sz="2600" b="1" i="0" u="none" strike="noStrike">
                <a:solidFill>
                  <a:srgbClr val="F24F00"/>
                </a:solidFill>
                <a:effectLst/>
                <a:latin typeface="BodoniURW"/>
              </a:rPr>
              <a:t>RMBL expects all visitors, staff, and users to:</a:t>
            </a:r>
            <a:br>
              <a:rPr lang="en-US" sz="6000"/>
            </a:br>
            <a:endParaRPr lang="en-US" sz="6000">
              <a:latin typeface="BodoniURW" pitchFamily="2" charset="77"/>
            </a:endParaRPr>
          </a:p>
        </p:txBody>
      </p:sp>
      <p:sp>
        <p:nvSpPr>
          <p:cNvPr id="3" name="TextBox 2">
            <a:extLst>
              <a:ext uri="{FF2B5EF4-FFF2-40B4-BE49-F238E27FC236}">
                <a16:creationId xmlns:a16="http://schemas.microsoft.com/office/drawing/2014/main" id="{59ED88D4-A24D-C111-AFCE-E333C3BEEEF7}"/>
              </a:ext>
            </a:extLst>
          </p:cNvPr>
          <p:cNvSpPr txBox="1"/>
          <p:nvPr/>
        </p:nvSpPr>
        <p:spPr>
          <a:xfrm>
            <a:off x="6231916" y="2335983"/>
            <a:ext cx="5409054" cy="2800767"/>
          </a:xfrm>
          <a:prstGeom prst="rect">
            <a:avLst/>
          </a:prstGeom>
          <a:noFill/>
        </p:spPr>
        <p:txBody>
          <a:bodyPr wrap="square">
            <a:spAutoFit/>
          </a:bodyPr>
          <a:lstStyle/>
          <a:p>
            <a:pPr marL="50800" rtl="0" fontAlgn="base">
              <a:spcBef>
                <a:spcPts val="0"/>
              </a:spcBef>
              <a:spcAft>
                <a:spcPts val="0"/>
              </a:spcAft>
              <a:buFont typeface="Arial" panose="020B0604020202020204" pitchFamily="34" charset="0"/>
              <a:buChar char="•"/>
            </a:pPr>
            <a:r>
              <a:rPr lang="en-US" sz="2200" b="0" i="0" u="none" strike="noStrike">
                <a:effectLst/>
                <a:latin typeface="BodoniURW"/>
              </a:rPr>
              <a:t>Adhere to federal, state, &amp; local laws, including permitting regulations</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Be respectful of RMBL's &amp; others' personal property</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Allow yourself &amp; others to learn &amp; grow</a:t>
            </a:r>
          </a:p>
          <a:p>
            <a:pPr marL="50800" rtl="0" fontAlgn="base">
              <a:spcBef>
                <a:spcPts val="0"/>
              </a:spcBef>
              <a:spcAft>
                <a:spcPts val="0"/>
              </a:spcAft>
              <a:buFont typeface="Arial" panose="020B0604020202020204" pitchFamily="34" charset="0"/>
              <a:buChar char="•"/>
            </a:pPr>
            <a:r>
              <a:rPr lang="en-US" sz="2200">
                <a:latin typeface="BodoniURW"/>
              </a:rPr>
              <a:t>Recognize power differentials in relationships and differing perceptions of interactions</a:t>
            </a:r>
          </a:p>
        </p:txBody>
      </p:sp>
    </p:spTree>
    <p:extLst>
      <p:ext uri="{BB962C8B-B14F-4D97-AF65-F5344CB8AC3E}">
        <p14:creationId xmlns:p14="http://schemas.microsoft.com/office/powerpoint/2010/main" val="3304796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E40263-E759-01F7-67A1-63BDB2C00CB2}"/>
              </a:ext>
            </a:extLst>
          </p:cNvPr>
          <p:cNvSpPr/>
          <p:nvPr/>
        </p:nvSpPr>
        <p:spPr>
          <a:xfrm>
            <a:off x="0" y="0"/>
            <a:ext cx="4510123" cy="6858000"/>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 name="TextBox 3">
            <a:extLst>
              <a:ext uri="{FF2B5EF4-FFF2-40B4-BE49-F238E27FC236}">
                <a16:creationId xmlns:a16="http://schemas.microsoft.com/office/drawing/2014/main" id="{39F376DB-2984-1B74-CE71-10E9A51964E4}"/>
              </a:ext>
            </a:extLst>
          </p:cNvPr>
          <p:cNvSpPr txBox="1"/>
          <p:nvPr/>
        </p:nvSpPr>
        <p:spPr>
          <a:xfrm>
            <a:off x="-199381" y="213133"/>
            <a:ext cx="4908883" cy="1200329"/>
          </a:xfrm>
          <a:prstGeom prst="rect">
            <a:avLst/>
          </a:prstGeom>
          <a:noFill/>
        </p:spPr>
        <p:txBody>
          <a:bodyPr wrap="square" rtlCol="0">
            <a:spAutoFit/>
          </a:bodyPr>
          <a:lstStyle/>
          <a:p>
            <a:pPr algn="ctr" rtl="0">
              <a:spcBef>
                <a:spcPts val="0"/>
              </a:spcBef>
              <a:spcAft>
                <a:spcPts val="0"/>
              </a:spcAft>
            </a:pPr>
            <a:r>
              <a:rPr lang="en-US" sz="3600" b="1" i="0" u="none" strike="noStrike">
                <a:effectLst/>
                <a:latin typeface="Barlow" panose="00000500000000000000" pitchFamily="2" charset="0"/>
              </a:rPr>
              <a:t>What we mean by...</a:t>
            </a:r>
            <a:br>
              <a:rPr lang="en-US" sz="2400"/>
            </a:br>
            <a:br>
              <a:rPr lang="en-US"/>
            </a:br>
            <a:endParaRPr lang="en-US"/>
          </a:p>
        </p:txBody>
      </p:sp>
      <p:sp>
        <p:nvSpPr>
          <p:cNvPr id="5" name="TextBox 4">
            <a:extLst>
              <a:ext uri="{FF2B5EF4-FFF2-40B4-BE49-F238E27FC236}">
                <a16:creationId xmlns:a16="http://schemas.microsoft.com/office/drawing/2014/main" id="{91DEB311-35BB-0F88-02FE-43CC06C65CF4}"/>
              </a:ext>
            </a:extLst>
          </p:cNvPr>
          <p:cNvSpPr txBox="1"/>
          <p:nvPr/>
        </p:nvSpPr>
        <p:spPr>
          <a:xfrm>
            <a:off x="701269" y="976278"/>
            <a:ext cx="3609474" cy="5078313"/>
          </a:xfrm>
          <a:prstGeom prst="rect">
            <a:avLst/>
          </a:prstGeom>
          <a:noFill/>
        </p:spPr>
        <p:txBody>
          <a:bodyPr wrap="square" rtlCol="0">
            <a:spAutoFit/>
          </a:bodyPr>
          <a:lstStyle/>
          <a:p>
            <a:pPr algn="r"/>
            <a:r>
              <a:rPr lang="en-US" sz="3600" b="1" i="0" u="none" strike="noStrike">
                <a:solidFill>
                  <a:schemeClr val="bg1"/>
                </a:solidFill>
                <a:effectLst/>
                <a:latin typeface="Open Sans" panose="020B0606030504020204" pitchFamily="34" charset="0"/>
              </a:rPr>
              <a:t>Respect &amp; Inclusion</a:t>
            </a:r>
          </a:p>
          <a:p>
            <a:pPr algn="r"/>
            <a:endParaRPr lang="en-US" sz="3600" b="1">
              <a:solidFill>
                <a:schemeClr val="bg1"/>
              </a:solidFill>
              <a:latin typeface="Open Sans" panose="020B0606030504020204" pitchFamily="34" charset="0"/>
            </a:endParaRPr>
          </a:p>
          <a:p>
            <a:pPr algn="r"/>
            <a:endParaRPr lang="en-US" sz="3600" b="1">
              <a:solidFill>
                <a:schemeClr val="bg1"/>
              </a:solidFill>
              <a:latin typeface="Open Sans" panose="020B0606030504020204" pitchFamily="34" charset="0"/>
            </a:endParaRPr>
          </a:p>
          <a:p>
            <a:pPr algn="r"/>
            <a:r>
              <a:rPr lang="en-US" sz="3600" b="1" i="0" u="none" strike="noStrike">
                <a:solidFill>
                  <a:schemeClr val="bg1"/>
                </a:solidFill>
                <a:effectLst/>
                <a:latin typeface="Open Sans" panose="020B0606030504020204" pitchFamily="34" charset="0"/>
              </a:rPr>
              <a:t>Accountability</a:t>
            </a:r>
          </a:p>
          <a:p>
            <a:pPr algn="r"/>
            <a:endParaRPr lang="en-US" sz="3600" b="1">
              <a:solidFill>
                <a:schemeClr val="bg1"/>
              </a:solidFill>
              <a:latin typeface="Open Sans" panose="020B0606030504020204" pitchFamily="34" charset="0"/>
            </a:endParaRPr>
          </a:p>
          <a:p>
            <a:pPr algn="r"/>
            <a:endParaRPr lang="en-US" sz="3600" b="1">
              <a:solidFill>
                <a:schemeClr val="bg1"/>
              </a:solidFill>
              <a:latin typeface="Open Sans" panose="020B0606030504020204" pitchFamily="34" charset="0"/>
            </a:endParaRPr>
          </a:p>
          <a:p>
            <a:pPr algn="r"/>
            <a:r>
              <a:rPr lang="en-US" sz="3600" b="1" i="0" u="none" strike="noStrike">
                <a:solidFill>
                  <a:schemeClr val="bg1"/>
                </a:solidFill>
                <a:effectLst/>
                <a:latin typeface="Open Sans" panose="020B0606030504020204" pitchFamily="34" charset="0"/>
              </a:rPr>
              <a:t>Ethical Research</a:t>
            </a:r>
            <a:endParaRPr lang="en-US" sz="3600">
              <a:solidFill>
                <a:schemeClr val="bg1"/>
              </a:solidFill>
            </a:endParaRPr>
          </a:p>
        </p:txBody>
      </p:sp>
      <p:sp>
        <p:nvSpPr>
          <p:cNvPr id="8" name="TextBox 7">
            <a:extLst>
              <a:ext uri="{FF2B5EF4-FFF2-40B4-BE49-F238E27FC236}">
                <a16:creationId xmlns:a16="http://schemas.microsoft.com/office/drawing/2014/main" id="{F9F786F4-4AD7-81DF-4E4F-CDC10A20B76F}"/>
              </a:ext>
            </a:extLst>
          </p:cNvPr>
          <p:cNvSpPr txBox="1"/>
          <p:nvPr/>
        </p:nvSpPr>
        <p:spPr>
          <a:xfrm>
            <a:off x="4620125" y="1044905"/>
            <a:ext cx="7012693" cy="1107996"/>
          </a:xfrm>
          <a:prstGeom prst="rect">
            <a:avLst/>
          </a:prstGeom>
          <a:noFill/>
        </p:spPr>
        <p:txBody>
          <a:bodyPr wrap="square">
            <a:spAutoFit/>
          </a:bodyPr>
          <a:lstStyle/>
          <a:p>
            <a:r>
              <a:rPr lang="en-US" sz="2200" b="0" i="0" u="none" strike="noStrike">
                <a:effectLst/>
                <a:latin typeface="BodoniURW"/>
              </a:rPr>
              <a:t>Honoring and supporting the individuals in our community in a way that contributes to everyone at RMBL feeling a sense of value and worth</a:t>
            </a:r>
            <a:endParaRPr lang="en-US" sz="2200">
              <a:latin typeface="BodoniURW"/>
            </a:endParaRPr>
          </a:p>
        </p:txBody>
      </p:sp>
      <p:sp>
        <p:nvSpPr>
          <p:cNvPr id="10" name="TextBox 9">
            <a:extLst>
              <a:ext uri="{FF2B5EF4-FFF2-40B4-BE49-F238E27FC236}">
                <a16:creationId xmlns:a16="http://schemas.microsoft.com/office/drawing/2014/main" id="{80091315-C4AB-0177-F95F-37E835818875}"/>
              </a:ext>
            </a:extLst>
          </p:cNvPr>
          <p:cNvSpPr txBox="1"/>
          <p:nvPr/>
        </p:nvSpPr>
        <p:spPr>
          <a:xfrm>
            <a:off x="4620125" y="3131188"/>
            <a:ext cx="7012692" cy="769441"/>
          </a:xfrm>
          <a:prstGeom prst="rect">
            <a:avLst/>
          </a:prstGeom>
          <a:noFill/>
        </p:spPr>
        <p:txBody>
          <a:bodyPr wrap="square">
            <a:spAutoFit/>
          </a:bodyPr>
          <a:lstStyle/>
          <a:p>
            <a:r>
              <a:rPr lang="en-US" sz="2200" b="0" i="0" u="none" strike="noStrike">
                <a:effectLst/>
                <a:latin typeface="BodoniURW"/>
              </a:rPr>
              <a:t>If informed that our actions are unknowingly causing harm, we acknowledge the mistake and work to rectify it.</a:t>
            </a:r>
            <a:endParaRPr lang="en-US" sz="2200">
              <a:latin typeface="BodoniURW"/>
            </a:endParaRPr>
          </a:p>
        </p:txBody>
      </p:sp>
      <p:sp>
        <p:nvSpPr>
          <p:cNvPr id="12" name="TextBox 11">
            <a:extLst>
              <a:ext uri="{FF2B5EF4-FFF2-40B4-BE49-F238E27FC236}">
                <a16:creationId xmlns:a16="http://schemas.microsoft.com/office/drawing/2014/main" id="{344211E2-AE8C-9214-DB1A-43A709B6D34D}"/>
              </a:ext>
            </a:extLst>
          </p:cNvPr>
          <p:cNvSpPr txBox="1"/>
          <p:nvPr/>
        </p:nvSpPr>
        <p:spPr>
          <a:xfrm>
            <a:off x="4709502" y="4810164"/>
            <a:ext cx="7143322" cy="1446550"/>
          </a:xfrm>
          <a:prstGeom prst="rect">
            <a:avLst/>
          </a:prstGeom>
          <a:noFill/>
        </p:spPr>
        <p:txBody>
          <a:bodyPr wrap="square">
            <a:spAutoFit/>
          </a:bodyPr>
          <a:lstStyle/>
          <a:p>
            <a:r>
              <a:rPr lang="en-US" sz="2200" b="0" i="0" u="none" strike="noStrike">
                <a:effectLst/>
                <a:latin typeface="BodoniURW"/>
              </a:rPr>
              <a:t>Ethical practices in research span from the responsible use of animals to fully accrediting the work of others to building sustainable relationships with other scientists. We expect RMBL users to participate in all aspects of ethical research.</a:t>
            </a:r>
            <a:r>
              <a:rPr lang="en-US" sz="2200" b="0" i="0" u="none" strike="noStrike">
                <a:solidFill>
                  <a:srgbClr val="FFFFFF"/>
                </a:solidFill>
                <a:effectLst/>
                <a:latin typeface="BodoniURW"/>
              </a:rPr>
              <a:t>. </a:t>
            </a:r>
            <a:endParaRPr lang="en-US" sz="2200">
              <a:latin typeface="BodoniURW"/>
            </a:endParaRPr>
          </a:p>
        </p:txBody>
      </p:sp>
    </p:spTree>
    <p:extLst>
      <p:ext uri="{BB962C8B-B14F-4D97-AF65-F5344CB8AC3E}">
        <p14:creationId xmlns:p14="http://schemas.microsoft.com/office/powerpoint/2010/main" val="772138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9" name="TextBox 8">
            <a:extLst>
              <a:ext uri="{FF2B5EF4-FFF2-40B4-BE49-F238E27FC236}">
                <a16:creationId xmlns:a16="http://schemas.microsoft.com/office/drawing/2014/main" id="{56C0F282-166F-F746-88B4-FF582CE11F78}"/>
              </a:ext>
            </a:extLst>
          </p:cNvPr>
          <p:cNvSpPr txBox="1"/>
          <p:nvPr/>
        </p:nvSpPr>
        <p:spPr>
          <a:xfrm>
            <a:off x="429111" y="2597240"/>
            <a:ext cx="5440563" cy="2123658"/>
          </a:xfrm>
          <a:prstGeom prst="rect">
            <a:avLst/>
          </a:prstGeom>
          <a:noFill/>
        </p:spPr>
        <p:txBody>
          <a:bodyPr wrap="square" rtlCol="0">
            <a:spAutoFit/>
          </a:bodyPr>
          <a:lstStyle/>
          <a:p>
            <a:pPr marL="50800" rtl="0" fontAlgn="base">
              <a:spcBef>
                <a:spcPts val="0"/>
              </a:spcBef>
              <a:spcAft>
                <a:spcPts val="0"/>
              </a:spcAft>
              <a:buFont typeface="Arial" panose="020B0604020202020204" pitchFamily="34" charset="0"/>
              <a:buChar char="•"/>
            </a:pPr>
            <a:r>
              <a:rPr lang="en-US" sz="2200" b="0" i="0" u="none" strike="noStrike">
                <a:effectLst/>
                <a:latin typeface="BodoniURW"/>
              </a:rPr>
              <a:t>Physical or verbal abuse &amp; assault</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Sexual misconduct</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Discrimination, harassment, or bullying </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Intimidation, threats, retaliation, &amp; coercion</a:t>
            </a:r>
          </a:p>
          <a:p>
            <a:pPr marL="50800" fontAlgn="base">
              <a:buFont typeface="Arial" panose="020B0604020202020204" pitchFamily="34" charset="0"/>
              <a:buChar char="•"/>
            </a:pPr>
            <a:r>
              <a:rPr lang="en-US" sz="2200" b="0" i="0" u="none" strike="noStrike">
                <a:effectLst/>
                <a:latin typeface="BodoniURW"/>
              </a:rPr>
              <a:t>Behavior that endangers the health &amp; safety of oneself or others</a:t>
            </a:r>
          </a:p>
        </p:txBody>
      </p:sp>
      <p:sp>
        <p:nvSpPr>
          <p:cNvPr id="14" name="TextBox 13">
            <a:extLst>
              <a:ext uri="{FF2B5EF4-FFF2-40B4-BE49-F238E27FC236}">
                <a16:creationId xmlns:a16="http://schemas.microsoft.com/office/drawing/2014/main" id="{61904113-9284-F64A-A160-56FBAF094A64}"/>
              </a:ext>
            </a:extLst>
          </p:cNvPr>
          <p:cNvSpPr txBox="1"/>
          <p:nvPr/>
        </p:nvSpPr>
        <p:spPr>
          <a:xfrm>
            <a:off x="429111" y="396619"/>
            <a:ext cx="11333778" cy="2523768"/>
          </a:xfrm>
          <a:prstGeom prst="rect">
            <a:avLst/>
          </a:prstGeom>
          <a:noFill/>
        </p:spPr>
        <p:txBody>
          <a:bodyPr wrap="square" rtlCol="0">
            <a:spAutoFit/>
          </a:bodyPr>
          <a:lstStyle/>
          <a:p>
            <a:pPr algn="ctr" rtl="0">
              <a:spcBef>
                <a:spcPts val="0"/>
              </a:spcBef>
              <a:spcAft>
                <a:spcPts val="0"/>
              </a:spcAft>
            </a:pPr>
            <a:r>
              <a:rPr lang="en-US" sz="3600" b="1" i="0" u="none" strike="noStrike">
                <a:effectLst/>
                <a:latin typeface="BodoniURW"/>
              </a:rPr>
              <a:t>RMBL Codes of Conduct</a:t>
            </a:r>
            <a:endParaRPr lang="en-US" sz="3600" b="0">
              <a:effectLst/>
              <a:latin typeface="BodoniURW"/>
            </a:endParaRPr>
          </a:p>
          <a:p>
            <a:endParaRPr lang="en-US" b="1">
              <a:solidFill>
                <a:srgbClr val="ABDDF7"/>
              </a:solidFill>
              <a:latin typeface="Open Sans" panose="020B0606030504020204" pitchFamily="34" charset="0"/>
            </a:endParaRPr>
          </a:p>
          <a:p>
            <a:endParaRPr lang="en-US" sz="1800" b="1" i="0" u="none" strike="noStrike">
              <a:solidFill>
                <a:srgbClr val="ABDDF7"/>
              </a:solidFill>
              <a:effectLst/>
              <a:latin typeface="Open Sans" panose="020B0606030504020204" pitchFamily="34" charset="0"/>
            </a:endParaRPr>
          </a:p>
          <a:p>
            <a:r>
              <a:rPr lang="en-US" sz="2600" b="1">
                <a:solidFill>
                  <a:srgbClr val="F24F00"/>
                </a:solidFill>
                <a:latin typeface="BodoniURW"/>
              </a:rPr>
              <a:t>   Some E</a:t>
            </a:r>
            <a:r>
              <a:rPr lang="en-US" sz="2600" b="1" i="0" u="none" strike="noStrike">
                <a:solidFill>
                  <a:srgbClr val="F24F00"/>
                </a:solidFill>
                <a:effectLst/>
                <a:latin typeface="BodoniURW"/>
              </a:rPr>
              <a:t>xamples of Infractions:</a:t>
            </a:r>
            <a:br>
              <a:rPr lang="en-US" sz="6000"/>
            </a:br>
            <a:endParaRPr lang="en-US" sz="6000">
              <a:latin typeface="BodoniURW" pitchFamily="2" charset="77"/>
            </a:endParaRPr>
          </a:p>
        </p:txBody>
      </p:sp>
      <p:sp>
        <p:nvSpPr>
          <p:cNvPr id="3" name="TextBox 2">
            <a:extLst>
              <a:ext uri="{FF2B5EF4-FFF2-40B4-BE49-F238E27FC236}">
                <a16:creationId xmlns:a16="http://schemas.microsoft.com/office/drawing/2014/main" id="{59ED88D4-A24D-C111-AFCE-E333C3BEEEF7}"/>
              </a:ext>
            </a:extLst>
          </p:cNvPr>
          <p:cNvSpPr txBox="1"/>
          <p:nvPr/>
        </p:nvSpPr>
        <p:spPr>
          <a:xfrm>
            <a:off x="6206002" y="2597240"/>
            <a:ext cx="5440565" cy="3139321"/>
          </a:xfrm>
          <a:prstGeom prst="rect">
            <a:avLst/>
          </a:prstGeom>
          <a:noFill/>
        </p:spPr>
        <p:txBody>
          <a:bodyPr wrap="square">
            <a:spAutoFit/>
          </a:bodyPr>
          <a:lstStyle/>
          <a:p>
            <a:pPr marL="50800" rtl="0" fontAlgn="base">
              <a:spcBef>
                <a:spcPts val="0"/>
              </a:spcBef>
              <a:spcAft>
                <a:spcPts val="0"/>
              </a:spcAft>
              <a:buFont typeface="Arial" panose="020B0604020202020204" pitchFamily="34" charset="0"/>
              <a:buChar char="•"/>
            </a:pPr>
            <a:r>
              <a:rPr lang="en-US" sz="2200" b="0" i="0" u="none" strike="noStrike">
                <a:effectLst/>
                <a:latin typeface="BodoniURW"/>
              </a:rPr>
              <a:t>Disregard to RMBL specific rules and policies</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Disregard for the physical property of others, including RMBL’s</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Inconsiderate &amp; offensive behavior</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Microaggressions</a:t>
            </a:r>
          </a:p>
          <a:p>
            <a:pPr marL="50800" rtl="0" fontAlgn="base">
              <a:spcBef>
                <a:spcPts val="0"/>
              </a:spcBef>
              <a:spcAft>
                <a:spcPts val="0"/>
              </a:spcAft>
              <a:buFont typeface="Arial" panose="020B0604020202020204" pitchFamily="34" charset="0"/>
              <a:buChar char="•"/>
            </a:pPr>
            <a:r>
              <a:rPr lang="en-US" sz="2200">
                <a:latin typeface="BodoniURW"/>
              </a:rPr>
              <a:t>Disregard of Dining Hall policies and privileges</a:t>
            </a:r>
            <a:endParaRPr lang="en-US" sz="2200" b="0" i="0" u="none" strike="noStrike">
              <a:effectLst/>
              <a:latin typeface="BodoniURW"/>
            </a:endParaRPr>
          </a:p>
          <a:p>
            <a:pPr marL="50800" rtl="0" fontAlgn="base">
              <a:spcBef>
                <a:spcPts val="0"/>
              </a:spcBef>
              <a:spcAft>
                <a:spcPts val="0"/>
              </a:spcAft>
              <a:buFont typeface="Arial" panose="020B0604020202020204" pitchFamily="34" charset="0"/>
              <a:buChar char="•"/>
            </a:pPr>
            <a:endParaRPr lang="en-US" sz="2200" b="0" i="0" u="none" strike="noStrike">
              <a:effectLst/>
              <a:latin typeface="BodoniURW"/>
            </a:endParaRPr>
          </a:p>
          <a:p>
            <a:pPr marL="50800" rtl="0" fontAlgn="base">
              <a:spcBef>
                <a:spcPts val="0"/>
              </a:spcBef>
              <a:spcAft>
                <a:spcPts val="0"/>
              </a:spcAft>
              <a:buFont typeface="Arial" panose="020B0604020202020204" pitchFamily="34" charset="0"/>
              <a:buChar char="•"/>
            </a:pPr>
            <a:endParaRPr lang="en-US" sz="2200" b="0" i="0" u="none" strike="noStrike">
              <a:effectLst/>
              <a:latin typeface="BodoniURW"/>
            </a:endParaRPr>
          </a:p>
        </p:txBody>
      </p:sp>
    </p:spTree>
    <p:extLst>
      <p:ext uri="{BB962C8B-B14F-4D97-AF65-F5344CB8AC3E}">
        <p14:creationId xmlns:p14="http://schemas.microsoft.com/office/powerpoint/2010/main" val="2642728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ed sign with white text&#10;&#10;Description automatically generated with medium confidence">
            <a:extLst>
              <a:ext uri="{FF2B5EF4-FFF2-40B4-BE49-F238E27FC236}">
                <a16:creationId xmlns:a16="http://schemas.microsoft.com/office/drawing/2014/main" id="{78ACD416-EB01-EEA2-37B6-A0E65F45BD24}"/>
              </a:ext>
            </a:extLst>
          </p:cNvPr>
          <p:cNvPicPr>
            <a:picLocks noChangeAspect="1"/>
          </p:cNvPicPr>
          <p:nvPr/>
        </p:nvPicPr>
        <p:blipFill>
          <a:blip r:embed="rId2"/>
          <a:stretch>
            <a:fillRect/>
          </a:stretch>
        </p:blipFill>
        <p:spPr>
          <a:xfrm>
            <a:off x="4256369" y="771907"/>
            <a:ext cx="3679262" cy="1808506"/>
          </a:xfrm>
          <a:prstGeom prst="rect">
            <a:avLst/>
          </a:prstGeom>
        </p:spPr>
      </p:pic>
      <p:sp>
        <p:nvSpPr>
          <p:cNvPr id="3" name="TextBox 2">
            <a:extLst>
              <a:ext uri="{FF2B5EF4-FFF2-40B4-BE49-F238E27FC236}">
                <a16:creationId xmlns:a16="http://schemas.microsoft.com/office/drawing/2014/main" id="{18D614A9-009D-2B22-6230-2ABB6E28418F}"/>
              </a:ext>
            </a:extLst>
          </p:cNvPr>
          <p:cNvSpPr txBox="1"/>
          <p:nvPr/>
        </p:nvSpPr>
        <p:spPr>
          <a:xfrm>
            <a:off x="998079" y="3261925"/>
            <a:ext cx="10195842" cy="1015663"/>
          </a:xfrm>
          <a:prstGeom prst="rect">
            <a:avLst/>
          </a:prstGeom>
          <a:noFill/>
        </p:spPr>
        <p:txBody>
          <a:bodyPr wrap="square" rtlCol="0">
            <a:spAutoFit/>
          </a:bodyPr>
          <a:lstStyle/>
          <a:p>
            <a:r>
              <a:rPr lang="en-US" sz="6000">
                <a:latin typeface="BodoniURW" pitchFamily="2" charset="77"/>
              </a:rPr>
              <a:t>RMBL Sexual Misconduct Policy </a:t>
            </a:r>
          </a:p>
        </p:txBody>
      </p:sp>
    </p:spTree>
    <p:extLst>
      <p:ext uri="{BB962C8B-B14F-4D97-AF65-F5344CB8AC3E}">
        <p14:creationId xmlns:p14="http://schemas.microsoft.com/office/powerpoint/2010/main" val="3639190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E40263-E759-01F7-67A1-63BDB2C00CB2}"/>
              </a:ext>
            </a:extLst>
          </p:cNvPr>
          <p:cNvSpPr/>
          <p:nvPr/>
        </p:nvSpPr>
        <p:spPr>
          <a:xfrm>
            <a:off x="0" y="0"/>
            <a:ext cx="4510123" cy="6858000"/>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5" name="TextBox 4">
            <a:extLst>
              <a:ext uri="{FF2B5EF4-FFF2-40B4-BE49-F238E27FC236}">
                <a16:creationId xmlns:a16="http://schemas.microsoft.com/office/drawing/2014/main" id="{91DEB311-35BB-0F88-02FE-43CC06C65CF4}"/>
              </a:ext>
            </a:extLst>
          </p:cNvPr>
          <p:cNvSpPr txBox="1"/>
          <p:nvPr/>
        </p:nvSpPr>
        <p:spPr>
          <a:xfrm>
            <a:off x="-37814" y="2808022"/>
            <a:ext cx="4585749" cy="1938992"/>
          </a:xfrm>
          <a:prstGeom prst="rect">
            <a:avLst/>
          </a:prstGeom>
          <a:noFill/>
        </p:spPr>
        <p:txBody>
          <a:bodyPr wrap="square" lIns="91440" tIns="45720" rIns="91440" bIns="45720" rtlCol="0" anchor="t">
            <a:spAutoFit/>
          </a:bodyPr>
          <a:lstStyle/>
          <a:p>
            <a:pPr algn="ctr"/>
            <a:r>
              <a:rPr lang="en-US" sz="4000" b="1" i="0" u="none" strike="noStrike">
                <a:solidFill>
                  <a:schemeClr val="bg1"/>
                </a:solidFill>
                <a:effectLst/>
                <a:latin typeface="Open Sans"/>
                <a:ea typeface="Open Sans"/>
                <a:cs typeface="Open Sans"/>
              </a:rPr>
              <a:t>Sexual </a:t>
            </a:r>
            <a:r>
              <a:rPr lang="en-US" sz="4000" b="1">
                <a:solidFill>
                  <a:schemeClr val="bg1"/>
                </a:solidFill>
                <a:latin typeface="Open Sans"/>
                <a:ea typeface="Open Sans"/>
                <a:cs typeface="Open Sans"/>
              </a:rPr>
              <a:t>Misconduct</a:t>
            </a:r>
            <a:r>
              <a:rPr lang="en-US" sz="4000" b="1" i="0" u="none" strike="noStrike">
                <a:solidFill>
                  <a:schemeClr val="bg1"/>
                </a:solidFill>
                <a:effectLst/>
                <a:latin typeface="Open Sans"/>
                <a:ea typeface="Open Sans"/>
                <a:cs typeface="Open Sans"/>
              </a:rPr>
              <a:t> and Title IX</a:t>
            </a:r>
            <a:endParaRPr lang="en-US" sz="4000">
              <a:solidFill>
                <a:schemeClr val="bg1"/>
              </a:solidFill>
              <a:latin typeface="Open Sans"/>
              <a:ea typeface="Open Sans"/>
              <a:cs typeface="Open Sans"/>
            </a:endParaRPr>
          </a:p>
        </p:txBody>
      </p:sp>
      <p:sp>
        <p:nvSpPr>
          <p:cNvPr id="10" name="TextBox 9">
            <a:extLst>
              <a:ext uri="{FF2B5EF4-FFF2-40B4-BE49-F238E27FC236}">
                <a16:creationId xmlns:a16="http://schemas.microsoft.com/office/drawing/2014/main" id="{80091315-C4AB-0177-F95F-37E835818875}"/>
              </a:ext>
            </a:extLst>
          </p:cNvPr>
          <p:cNvSpPr txBox="1"/>
          <p:nvPr/>
        </p:nvSpPr>
        <p:spPr>
          <a:xfrm>
            <a:off x="4743879" y="317242"/>
            <a:ext cx="7219226" cy="5201424"/>
          </a:xfrm>
          <a:prstGeom prst="rect">
            <a:avLst/>
          </a:prstGeom>
          <a:noFill/>
        </p:spPr>
        <p:txBody>
          <a:bodyPr wrap="square" lIns="91440" tIns="45720" rIns="91440" bIns="45720" anchor="t">
            <a:spAutoFit/>
          </a:bodyPr>
          <a:lstStyle/>
          <a:p>
            <a:pPr algn="ctr" rtl="0">
              <a:spcBef>
                <a:spcPts val="0"/>
              </a:spcBef>
              <a:spcAft>
                <a:spcPts val="0"/>
              </a:spcAft>
            </a:pPr>
            <a:endParaRPr lang="en-US" sz="2200" b="0" i="0" u="none" strike="noStrike">
              <a:solidFill>
                <a:srgbClr val="104259"/>
              </a:solidFill>
              <a:effectLst/>
              <a:latin typeface="BodoniURW"/>
            </a:endParaRPr>
          </a:p>
          <a:p>
            <a:pPr algn="ctr" rtl="0">
              <a:spcBef>
                <a:spcPts val="0"/>
              </a:spcBef>
              <a:spcAft>
                <a:spcPts val="0"/>
              </a:spcAft>
            </a:pPr>
            <a:endParaRPr lang="en-US" sz="2200">
              <a:solidFill>
                <a:srgbClr val="104259"/>
              </a:solidFill>
              <a:latin typeface="BodoniURW"/>
            </a:endParaRPr>
          </a:p>
          <a:p>
            <a:pPr algn="ctr"/>
            <a:r>
              <a:rPr lang="en-US" sz="2200" b="0" i="0" u="none" strike="noStrike">
                <a:effectLst/>
                <a:latin typeface="BodoniURW"/>
              </a:rPr>
              <a:t>Title IX is a federal law that gives everyone the right to equal access to education and employment </a:t>
            </a:r>
            <a:r>
              <a:rPr lang="en-US" sz="2200">
                <a:latin typeface="BodoniURW"/>
              </a:rPr>
              <a:t>free of</a:t>
            </a:r>
            <a:r>
              <a:rPr lang="en-US" sz="2200" b="0" i="0" u="none" strike="noStrike">
                <a:effectLst/>
                <a:latin typeface="BodoniURW"/>
              </a:rPr>
              <a:t> sexual harassment and sex-based discrimination. This includes protection for pregnancy &amp; parenting status.</a:t>
            </a:r>
          </a:p>
          <a:p>
            <a:pPr algn="ctr" rtl="0">
              <a:spcBef>
                <a:spcPts val="0"/>
              </a:spcBef>
              <a:spcAft>
                <a:spcPts val="0"/>
              </a:spcAft>
            </a:pPr>
            <a:endParaRPr lang="en-US" sz="2200">
              <a:latin typeface="BodoniURW"/>
            </a:endParaRPr>
          </a:p>
          <a:p>
            <a:pPr algn="ctr"/>
            <a:r>
              <a:rPr lang="en-US" sz="2200">
                <a:latin typeface="BodoniURW"/>
              </a:rPr>
              <a:t>Title IX is an important law, and one part of RMBL’s overall program to ensure a safe workplace that is free of sexual discrimination.  RMBL’s expectations are often more expansive.  The following slides detail RMBL’s overall Sexual Misconduct Policy, including Title IX.</a:t>
            </a:r>
          </a:p>
          <a:p>
            <a:pPr algn="ctr" rtl="0">
              <a:spcBef>
                <a:spcPts val="0"/>
              </a:spcBef>
              <a:spcAft>
                <a:spcPts val="0"/>
              </a:spcAft>
            </a:pPr>
            <a:endParaRPr lang="en-US" sz="2200" b="0">
              <a:effectLst/>
              <a:latin typeface="BodoniURW"/>
            </a:endParaRPr>
          </a:p>
          <a:p>
            <a:br>
              <a:rPr lang="en-US" sz="2400">
                <a:latin typeface="BodoniURW"/>
              </a:rPr>
            </a:br>
            <a:endParaRPr lang="en-US" sz="2200">
              <a:latin typeface="BodoniURW"/>
            </a:endParaRPr>
          </a:p>
        </p:txBody>
      </p:sp>
      <p:pic>
        <p:nvPicPr>
          <p:cNvPr id="3" name="Picture 2">
            <a:extLst>
              <a:ext uri="{FF2B5EF4-FFF2-40B4-BE49-F238E27FC236}">
                <a16:creationId xmlns:a16="http://schemas.microsoft.com/office/drawing/2014/main" id="{EB17D493-CA0F-F1D0-5D12-FA01B056C9EC}"/>
              </a:ext>
            </a:extLst>
          </p:cNvPr>
          <p:cNvPicPr>
            <a:picLocks noChangeAspect="1"/>
          </p:cNvPicPr>
          <p:nvPr/>
        </p:nvPicPr>
        <p:blipFill>
          <a:blip r:embed="rId2"/>
          <a:stretch>
            <a:fillRect/>
          </a:stretch>
        </p:blipFill>
        <p:spPr>
          <a:xfrm>
            <a:off x="8775062" y="6357550"/>
            <a:ext cx="3188043" cy="313346"/>
          </a:xfrm>
          <a:prstGeom prst="rect">
            <a:avLst/>
          </a:prstGeom>
        </p:spPr>
      </p:pic>
    </p:spTree>
    <p:extLst>
      <p:ext uri="{BB962C8B-B14F-4D97-AF65-F5344CB8AC3E}">
        <p14:creationId xmlns:p14="http://schemas.microsoft.com/office/powerpoint/2010/main" val="669607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2" name="TextBox 1">
            <a:extLst>
              <a:ext uri="{FF2B5EF4-FFF2-40B4-BE49-F238E27FC236}">
                <a16:creationId xmlns:a16="http://schemas.microsoft.com/office/drawing/2014/main" id="{8E701A3F-97EE-42C8-4546-8A12E78B89A7}"/>
              </a:ext>
            </a:extLst>
          </p:cNvPr>
          <p:cNvSpPr txBox="1"/>
          <p:nvPr/>
        </p:nvSpPr>
        <p:spPr>
          <a:xfrm>
            <a:off x="226881" y="386485"/>
            <a:ext cx="11275309" cy="646331"/>
          </a:xfrm>
          <a:prstGeom prst="rect">
            <a:avLst/>
          </a:prstGeom>
          <a:noFill/>
        </p:spPr>
        <p:txBody>
          <a:bodyPr wrap="square" rtlCol="0">
            <a:spAutoFit/>
          </a:bodyPr>
          <a:lstStyle/>
          <a:p>
            <a:r>
              <a:rPr lang="en-US" sz="3600" b="1" i="0" u="none" strike="noStrike">
                <a:effectLst/>
                <a:latin typeface="BodoniURW"/>
              </a:rPr>
              <a:t>Behaviors that violate the RMBL sexual misconduct policy:</a:t>
            </a:r>
            <a:endParaRPr lang="en-US" sz="3600">
              <a:latin typeface="BodoniURW"/>
            </a:endParaRPr>
          </a:p>
        </p:txBody>
      </p:sp>
      <p:sp>
        <p:nvSpPr>
          <p:cNvPr id="6" name="TextBox 5">
            <a:extLst>
              <a:ext uri="{FF2B5EF4-FFF2-40B4-BE49-F238E27FC236}">
                <a16:creationId xmlns:a16="http://schemas.microsoft.com/office/drawing/2014/main" id="{F78DD078-2314-C5A4-2430-741E9D5DA62F}"/>
              </a:ext>
            </a:extLst>
          </p:cNvPr>
          <p:cNvSpPr txBox="1"/>
          <p:nvPr/>
        </p:nvSpPr>
        <p:spPr>
          <a:xfrm>
            <a:off x="-2318518" y="1582109"/>
            <a:ext cx="6124073" cy="4955203"/>
          </a:xfrm>
          <a:prstGeom prst="rect">
            <a:avLst/>
          </a:prstGeom>
          <a:noFill/>
        </p:spPr>
        <p:txBody>
          <a:bodyPr wrap="square">
            <a:spAutoFit/>
          </a:bodyPr>
          <a:lstStyle/>
          <a:p>
            <a:pPr algn="r" rtl="0">
              <a:spcBef>
                <a:spcPts val="0"/>
              </a:spcBef>
              <a:spcAft>
                <a:spcPts val="0"/>
              </a:spcAft>
            </a:pPr>
            <a:r>
              <a:rPr lang="en-US" sz="2800" b="1" i="0" u="none" strike="noStrike">
                <a:solidFill>
                  <a:srgbClr val="F24F00"/>
                </a:solidFill>
                <a:effectLst/>
                <a:latin typeface="Open Sans" panose="020B0606030504020204" pitchFamily="34" charset="0"/>
              </a:rPr>
              <a:t>Sex or gender-based discrimination</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r>
              <a:rPr lang="en-US" sz="2800" b="1" i="0" u="none" strike="noStrike">
                <a:solidFill>
                  <a:srgbClr val="F24F00"/>
                </a:solidFill>
                <a:effectLst/>
                <a:latin typeface="Open Sans" panose="020B0606030504020204" pitchFamily="34" charset="0"/>
              </a:rPr>
              <a:t>Physical sexual </a:t>
            </a:r>
          </a:p>
          <a:p>
            <a:pPr algn="r" rtl="0">
              <a:spcBef>
                <a:spcPts val="0"/>
              </a:spcBef>
              <a:spcAft>
                <a:spcPts val="0"/>
              </a:spcAft>
            </a:pPr>
            <a:r>
              <a:rPr lang="en-US" sz="2800" b="1" i="0" u="none" strike="noStrike">
                <a:solidFill>
                  <a:srgbClr val="F24F00"/>
                </a:solidFill>
                <a:effectLst/>
                <a:latin typeface="Open Sans" panose="020B0606030504020204" pitchFamily="34" charset="0"/>
              </a:rPr>
              <a:t>misconduct</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r>
              <a:rPr lang="en-US" sz="2800" b="1" i="0" u="none" strike="noStrike">
                <a:solidFill>
                  <a:srgbClr val="F24F00"/>
                </a:solidFill>
                <a:effectLst/>
                <a:latin typeface="Open Sans" panose="020B0606030504020204" pitchFamily="34" charset="0"/>
              </a:rPr>
              <a:t>Sexual harassment</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br>
              <a:rPr lang="en-US"/>
            </a:br>
            <a:endParaRPr lang="en-US"/>
          </a:p>
        </p:txBody>
      </p:sp>
      <p:sp>
        <p:nvSpPr>
          <p:cNvPr id="11" name="TextBox 10">
            <a:extLst>
              <a:ext uri="{FF2B5EF4-FFF2-40B4-BE49-F238E27FC236}">
                <a16:creationId xmlns:a16="http://schemas.microsoft.com/office/drawing/2014/main" id="{B6DDF7B8-DFF5-3CB0-1F2F-801469D961D6}"/>
              </a:ext>
            </a:extLst>
          </p:cNvPr>
          <p:cNvSpPr txBox="1"/>
          <p:nvPr/>
        </p:nvSpPr>
        <p:spPr>
          <a:xfrm>
            <a:off x="4011811" y="1582109"/>
            <a:ext cx="7985393" cy="5170646"/>
          </a:xfrm>
          <a:prstGeom prst="rect">
            <a:avLst/>
          </a:prstGeom>
          <a:noFill/>
        </p:spPr>
        <p:txBody>
          <a:bodyPr wrap="square" lIns="91440" tIns="45720" rIns="91440" bIns="45720" anchor="t">
            <a:spAutoFit/>
          </a:bodyPr>
          <a:lstStyle/>
          <a:p>
            <a:pPr rtl="0">
              <a:spcBef>
                <a:spcPts val="0"/>
              </a:spcBef>
              <a:spcAft>
                <a:spcPts val="0"/>
              </a:spcAft>
            </a:pPr>
            <a:r>
              <a:rPr lang="en-US" sz="2200">
                <a:latin typeface="BodoniURW"/>
              </a:rPr>
              <a:t>W</a:t>
            </a:r>
            <a:r>
              <a:rPr lang="en-US" sz="2200" b="0" i="0" u="none" strike="noStrike">
                <a:effectLst/>
                <a:latin typeface="BodoniURW"/>
              </a:rPr>
              <a:t>hen an individual is treated less favorably on the basis of that person’s sex or gender, which may also include on the basis of sexual orientation, gender identity or expression, pregnancy or pregnancy-related condition, or a sex stereotype.</a:t>
            </a:r>
            <a:endParaRPr lang="en-US" sz="2200" b="0">
              <a:effectLst/>
              <a:latin typeface="BodoniURW"/>
            </a:endParaRPr>
          </a:p>
          <a:p>
            <a:br>
              <a:rPr lang="en-US" sz="2200" b="0">
                <a:effectLst/>
                <a:latin typeface="BodoniURW"/>
              </a:rPr>
            </a:br>
            <a:r>
              <a:rPr lang="en-US" sz="2200" b="0" i="0" u="none" strike="noStrike">
                <a:effectLst/>
                <a:latin typeface="BodoniURW"/>
              </a:rPr>
              <a:t>Rape, fondling,</a:t>
            </a:r>
            <a:r>
              <a:rPr lang="en-US" sz="2200">
                <a:latin typeface="BodoniURW"/>
              </a:rPr>
              <a:t> statutory</a:t>
            </a:r>
            <a:r>
              <a:rPr lang="en-US" sz="2200" b="0" i="0" u="none" strike="noStrike">
                <a:effectLst/>
                <a:latin typeface="BodoniURW"/>
              </a:rPr>
              <a:t> rape, inappropriate touching, sexual battery, coercion, and other forms of non-consensual sexual activity</a:t>
            </a:r>
            <a:endParaRPr lang="en-US" sz="2200" b="0">
              <a:effectLst/>
              <a:latin typeface="BodoniURW"/>
            </a:endParaRPr>
          </a:p>
          <a:p>
            <a:pPr rtl="0">
              <a:spcBef>
                <a:spcPts val="0"/>
              </a:spcBef>
              <a:spcAft>
                <a:spcPts val="0"/>
              </a:spcAft>
            </a:pPr>
            <a:endParaRPr lang="en-US" sz="2200" b="0">
              <a:effectLst/>
              <a:latin typeface="BodoniURW"/>
            </a:endParaRPr>
          </a:p>
          <a:p>
            <a:pPr rtl="0">
              <a:spcBef>
                <a:spcPts val="0"/>
              </a:spcBef>
              <a:spcAft>
                <a:spcPts val="0"/>
              </a:spcAft>
            </a:pPr>
            <a:br>
              <a:rPr lang="en-US" sz="2200" b="0">
                <a:effectLst/>
                <a:latin typeface="BodoniURW"/>
              </a:rPr>
            </a:br>
            <a:r>
              <a:rPr lang="en-US" sz="2200" b="0" i="0" u="none" strike="noStrike">
                <a:effectLst/>
                <a:latin typeface="BodoniURW"/>
              </a:rPr>
              <a:t>Sexual assault, dating &amp; domestic violence, stalking,</a:t>
            </a:r>
            <a:r>
              <a:rPr lang="en-US" sz="2200">
                <a:latin typeface="BodoniURW"/>
              </a:rPr>
              <a:t> </a:t>
            </a:r>
            <a:r>
              <a:rPr lang="en-US" sz="2200" b="0" i="0" u="none" strike="noStrike">
                <a:effectLst/>
                <a:latin typeface="BodoniURW"/>
              </a:rPr>
              <a:t>requests for sexual favors or quid pro quo exchanges,</a:t>
            </a:r>
            <a:r>
              <a:rPr lang="en-US" sz="2200">
                <a:latin typeface="BodoniURW"/>
              </a:rPr>
              <a:t> </a:t>
            </a:r>
            <a:r>
              <a:rPr lang="en-US" sz="2200" b="0" i="0" u="none" strike="noStrike">
                <a:effectLst/>
                <a:latin typeface="BodoniURW"/>
              </a:rPr>
              <a:t>other unwelcome conduct</a:t>
            </a:r>
            <a:endParaRPr lang="en-US" sz="2200" b="0">
              <a:effectLst/>
              <a:latin typeface="BodoniURW"/>
            </a:endParaRPr>
          </a:p>
          <a:p>
            <a:pPr rtl="0">
              <a:spcBef>
                <a:spcPts val="0"/>
              </a:spcBef>
              <a:spcAft>
                <a:spcPts val="0"/>
              </a:spcAft>
            </a:pPr>
            <a:endParaRPr lang="en-US" sz="2200" b="0">
              <a:effectLst/>
              <a:latin typeface="BodoniURW"/>
            </a:endParaRPr>
          </a:p>
          <a:p>
            <a:pPr rtl="0">
              <a:spcBef>
                <a:spcPts val="0"/>
              </a:spcBef>
              <a:spcAft>
                <a:spcPts val="0"/>
              </a:spcAft>
            </a:pPr>
            <a:br>
              <a:rPr lang="en-US" sz="2200" b="0">
                <a:effectLst/>
                <a:latin typeface="BodoniURW"/>
              </a:rPr>
            </a:br>
            <a:br>
              <a:rPr lang="en-US" sz="2200">
                <a:latin typeface="BodoniURW"/>
              </a:rPr>
            </a:br>
            <a:endParaRPr lang="en-US" sz="2200">
              <a:latin typeface="BodoniURW"/>
            </a:endParaRPr>
          </a:p>
        </p:txBody>
      </p:sp>
    </p:spTree>
    <p:extLst>
      <p:ext uri="{BB962C8B-B14F-4D97-AF65-F5344CB8AC3E}">
        <p14:creationId xmlns:p14="http://schemas.microsoft.com/office/powerpoint/2010/main" val="3692976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2" name="TextBox 1">
            <a:extLst>
              <a:ext uri="{FF2B5EF4-FFF2-40B4-BE49-F238E27FC236}">
                <a16:creationId xmlns:a16="http://schemas.microsoft.com/office/drawing/2014/main" id="{8E701A3F-97EE-42C8-4546-8A12E78B89A7}"/>
              </a:ext>
            </a:extLst>
          </p:cNvPr>
          <p:cNvSpPr txBox="1"/>
          <p:nvPr/>
        </p:nvSpPr>
        <p:spPr>
          <a:xfrm>
            <a:off x="284205" y="363413"/>
            <a:ext cx="11275309" cy="646331"/>
          </a:xfrm>
          <a:prstGeom prst="rect">
            <a:avLst/>
          </a:prstGeom>
          <a:noFill/>
        </p:spPr>
        <p:txBody>
          <a:bodyPr wrap="square" rtlCol="0">
            <a:spAutoFit/>
          </a:bodyPr>
          <a:lstStyle/>
          <a:p>
            <a:r>
              <a:rPr lang="en-US" sz="3600" b="1" i="0" u="none" strike="noStrike">
                <a:effectLst/>
                <a:latin typeface="BodoniURW"/>
              </a:rPr>
              <a:t>Behaviors that violate the RMBL sexual misconduct policy:</a:t>
            </a:r>
            <a:endParaRPr lang="en-US" sz="3600">
              <a:latin typeface="BodoniURW"/>
            </a:endParaRPr>
          </a:p>
        </p:txBody>
      </p:sp>
      <p:sp>
        <p:nvSpPr>
          <p:cNvPr id="6" name="TextBox 5">
            <a:extLst>
              <a:ext uri="{FF2B5EF4-FFF2-40B4-BE49-F238E27FC236}">
                <a16:creationId xmlns:a16="http://schemas.microsoft.com/office/drawing/2014/main" id="{F78DD078-2314-C5A4-2430-741E9D5DA62F}"/>
              </a:ext>
            </a:extLst>
          </p:cNvPr>
          <p:cNvSpPr txBox="1"/>
          <p:nvPr/>
        </p:nvSpPr>
        <p:spPr>
          <a:xfrm>
            <a:off x="-2584242" y="1582109"/>
            <a:ext cx="6124073" cy="4955203"/>
          </a:xfrm>
          <a:prstGeom prst="rect">
            <a:avLst/>
          </a:prstGeom>
          <a:noFill/>
        </p:spPr>
        <p:txBody>
          <a:bodyPr wrap="square">
            <a:spAutoFit/>
          </a:bodyPr>
          <a:lstStyle/>
          <a:p>
            <a:pPr algn="r" rtl="0">
              <a:spcBef>
                <a:spcPts val="0"/>
              </a:spcBef>
              <a:spcAft>
                <a:spcPts val="0"/>
              </a:spcAft>
            </a:pPr>
            <a:r>
              <a:rPr lang="en-US" sz="2800" b="1">
                <a:solidFill>
                  <a:srgbClr val="F24F00"/>
                </a:solidFill>
                <a:latin typeface="Open Sans" panose="020B0606030504020204" pitchFamily="34" charset="0"/>
              </a:rPr>
              <a:t>Stalking</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r>
              <a:rPr lang="en-US" sz="2800" b="1" i="0" u="none" strike="noStrike">
                <a:solidFill>
                  <a:srgbClr val="F24F00"/>
                </a:solidFill>
                <a:effectLst/>
                <a:latin typeface="Open Sans" panose="020B0606030504020204" pitchFamily="34" charset="0"/>
              </a:rPr>
              <a:t>Dating &amp; </a:t>
            </a:r>
          </a:p>
          <a:p>
            <a:pPr algn="r" rtl="0">
              <a:spcBef>
                <a:spcPts val="0"/>
              </a:spcBef>
              <a:spcAft>
                <a:spcPts val="0"/>
              </a:spcAft>
            </a:pPr>
            <a:r>
              <a:rPr lang="en-US" sz="2800" b="1" i="0" u="none" strike="noStrike">
                <a:solidFill>
                  <a:srgbClr val="F24F00"/>
                </a:solidFill>
                <a:effectLst/>
                <a:latin typeface="Open Sans" panose="020B0606030504020204" pitchFamily="34" charset="0"/>
              </a:rPr>
              <a:t>Domestic Violence</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r>
              <a:rPr lang="en-US" sz="2800" b="1" i="0" u="none" strike="noStrike">
                <a:solidFill>
                  <a:srgbClr val="F24F00"/>
                </a:solidFill>
                <a:effectLst/>
                <a:latin typeface="Open Sans" panose="020B0606030504020204" pitchFamily="34" charset="0"/>
              </a:rPr>
              <a:t>Retaliation</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br>
              <a:rPr lang="en-US"/>
            </a:br>
            <a:endParaRPr lang="en-US"/>
          </a:p>
        </p:txBody>
      </p:sp>
      <p:sp>
        <p:nvSpPr>
          <p:cNvPr id="11" name="TextBox 10">
            <a:extLst>
              <a:ext uri="{FF2B5EF4-FFF2-40B4-BE49-F238E27FC236}">
                <a16:creationId xmlns:a16="http://schemas.microsoft.com/office/drawing/2014/main" id="{B6DDF7B8-DFF5-3CB0-1F2F-801469D961D6}"/>
              </a:ext>
            </a:extLst>
          </p:cNvPr>
          <p:cNvSpPr txBox="1"/>
          <p:nvPr/>
        </p:nvSpPr>
        <p:spPr>
          <a:xfrm>
            <a:off x="3791774" y="1487310"/>
            <a:ext cx="7985393" cy="4493538"/>
          </a:xfrm>
          <a:prstGeom prst="rect">
            <a:avLst/>
          </a:prstGeom>
          <a:noFill/>
        </p:spPr>
        <p:txBody>
          <a:bodyPr wrap="square">
            <a:spAutoFit/>
          </a:bodyPr>
          <a:lstStyle/>
          <a:p>
            <a:pPr rtl="0">
              <a:spcBef>
                <a:spcPts val="0"/>
              </a:spcBef>
              <a:spcAft>
                <a:spcPts val="0"/>
              </a:spcAft>
            </a:pPr>
            <a:r>
              <a:rPr lang="en-US" sz="2200" b="0" i="0" u="none" strike="noStrike">
                <a:effectLst/>
                <a:latin typeface="BodoniURW"/>
              </a:rPr>
              <a:t>Causing a person to either fear for their safety or the safety of others or suffer substantial emotional distress in person or via telephone, mail, electronic communication, or social media</a:t>
            </a:r>
            <a:endParaRPr lang="en-US" sz="2200" b="0">
              <a:effectLst/>
              <a:latin typeface="BodoniURW"/>
            </a:endParaRPr>
          </a:p>
          <a:p>
            <a:pPr rtl="0">
              <a:spcBef>
                <a:spcPts val="0"/>
              </a:spcBef>
              <a:spcAft>
                <a:spcPts val="0"/>
              </a:spcAft>
            </a:pPr>
            <a:br>
              <a:rPr lang="en-US" sz="2200" b="0">
                <a:effectLst/>
                <a:latin typeface="BodoniURW"/>
              </a:rPr>
            </a:br>
            <a:r>
              <a:rPr lang="en-US" sz="2200" b="0" i="0" u="none" strike="noStrike">
                <a:effectLst/>
                <a:latin typeface="BodoniURW"/>
              </a:rPr>
              <a:t>Emotional, verbal, and economic abuse with or without the presence of physical abuse by a person to someone they've shared past or current romantic or intimate relationship</a:t>
            </a:r>
            <a:endParaRPr lang="en-US" sz="2200" b="0">
              <a:effectLst/>
              <a:latin typeface="BodoniURW"/>
            </a:endParaRPr>
          </a:p>
          <a:p>
            <a:pPr rtl="0">
              <a:spcBef>
                <a:spcPts val="0"/>
              </a:spcBef>
              <a:spcAft>
                <a:spcPts val="0"/>
              </a:spcAft>
            </a:pPr>
            <a:endParaRPr lang="en-US" sz="2200" b="0">
              <a:effectLst/>
              <a:latin typeface="BodoniURW"/>
            </a:endParaRPr>
          </a:p>
          <a:p>
            <a:pPr rtl="0">
              <a:spcBef>
                <a:spcPts val="0"/>
              </a:spcBef>
              <a:spcAft>
                <a:spcPts val="0"/>
              </a:spcAft>
            </a:pPr>
            <a:br>
              <a:rPr lang="en-US" sz="2200" b="0">
                <a:effectLst/>
                <a:latin typeface="BodoniURW"/>
              </a:rPr>
            </a:br>
            <a:r>
              <a:rPr lang="en-US" sz="2200" b="0" i="0" u="none" strike="noStrike">
                <a:effectLst/>
                <a:latin typeface="BodoniURW"/>
              </a:rPr>
              <a:t>Adverse employment, academic, or other actions against anyone reporting a violation of this policy</a:t>
            </a:r>
            <a:br>
              <a:rPr lang="en-US" sz="2200">
                <a:latin typeface="BodoniURW"/>
              </a:rPr>
            </a:br>
            <a:br>
              <a:rPr lang="en-US" sz="2200">
                <a:latin typeface="BodoniURW"/>
              </a:rPr>
            </a:br>
            <a:endParaRPr lang="en-US" sz="2200">
              <a:latin typeface="BodoniURW"/>
            </a:endParaRPr>
          </a:p>
        </p:txBody>
      </p:sp>
    </p:spTree>
    <p:extLst>
      <p:ext uri="{BB962C8B-B14F-4D97-AF65-F5344CB8AC3E}">
        <p14:creationId xmlns:p14="http://schemas.microsoft.com/office/powerpoint/2010/main" val="1424060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2" name="TextBox 1">
            <a:extLst>
              <a:ext uri="{FF2B5EF4-FFF2-40B4-BE49-F238E27FC236}">
                <a16:creationId xmlns:a16="http://schemas.microsoft.com/office/drawing/2014/main" id="{8E701A3F-97EE-42C8-4546-8A12E78B89A7}"/>
              </a:ext>
            </a:extLst>
          </p:cNvPr>
          <p:cNvSpPr txBox="1"/>
          <p:nvPr/>
        </p:nvSpPr>
        <p:spPr>
          <a:xfrm>
            <a:off x="144378" y="329532"/>
            <a:ext cx="11275309" cy="646331"/>
          </a:xfrm>
          <a:prstGeom prst="rect">
            <a:avLst/>
          </a:prstGeom>
          <a:noFill/>
        </p:spPr>
        <p:txBody>
          <a:bodyPr wrap="square" rtlCol="0">
            <a:spAutoFit/>
          </a:bodyPr>
          <a:lstStyle/>
          <a:p>
            <a:r>
              <a:rPr lang="en-US" sz="3600" b="1" i="0" u="none" strike="noStrike">
                <a:effectLst/>
                <a:latin typeface="BodoniURW"/>
              </a:rPr>
              <a:t>Behaviors that violate the RMBL sexual misconduct policy:</a:t>
            </a:r>
            <a:endParaRPr lang="en-US" sz="3600">
              <a:latin typeface="BodoniURW"/>
            </a:endParaRPr>
          </a:p>
        </p:txBody>
      </p:sp>
      <p:sp>
        <p:nvSpPr>
          <p:cNvPr id="6" name="TextBox 5">
            <a:extLst>
              <a:ext uri="{FF2B5EF4-FFF2-40B4-BE49-F238E27FC236}">
                <a16:creationId xmlns:a16="http://schemas.microsoft.com/office/drawing/2014/main" id="{F78DD078-2314-C5A4-2430-741E9D5DA62F}"/>
              </a:ext>
            </a:extLst>
          </p:cNvPr>
          <p:cNvSpPr txBox="1"/>
          <p:nvPr/>
        </p:nvSpPr>
        <p:spPr>
          <a:xfrm>
            <a:off x="-3183468" y="1374184"/>
            <a:ext cx="6124073" cy="5386090"/>
          </a:xfrm>
          <a:prstGeom prst="rect">
            <a:avLst/>
          </a:prstGeom>
          <a:noFill/>
        </p:spPr>
        <p:txBody>
          <a:bodyPr wrap="square">
            <a:spAutoFit/>
          </a:bodyPr>
          <a:lstStyle/>
          <a:p>
            <a:pPr algn="r" rtl="0">
              <a:spcBef>
                <a:spcPts val="0"/>
              </a:spcBef>
              <a:spcAft>
                <a:spcPts val="0"/>
              </a:spcAft>
            </a:pPr>
            <a:r>
              <a:rPr lang="en-US" sz="2800" b="1">
                <a:solidFill>
                  <a:srgbClr val="F24F00"/>
                </a:solidFill>
                <a:latin typeface="Open Sans" panose="020B0606030504020204" pitchFamily="34" charset="0"/>
              </a:rPr>
              <a:t>Coercion</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r>
              <a:rPr lang="en-US" sz="2800" b="1" i="0" u="none" strike="noStrike">
                <a:solidFill>
                  <a:srgbClr val="F24F00"/>
                </a:solidFill>
                <a:effectLst/>
                <a:latin typeface="Open Sans" panose="020B0606030504020204" pitchFamily="34" charset="0"/>
              </a:rPr>
              <a:t>Sexual </a:t>
            </a:r>
          </a:p>
          <a:p>
            <a:pPr algn="r" rtl="0">
              <a:spcBef>
                <a:spcPts val="0"/>
              </a:spcBef>
              <a:spcAft>
                <a:spcPts val="0"/>
              </a:spcAft>
            </a:pPr>
            <a:r>
              <a:rPr lang="en-US" sz="2800" b="1" i="0" u="none" strike="noStrike">
                <a:solidFill>
                  <a:srgbClr val="F24F00"/>
                </a:solidFill>
                <a:effectLst/>
                <a:latin typeface="Open Sans" panose="020B0606030504020204" pitchFamily="34" charset="0"/>
              </a:rPr>
              <a:t>exploitation</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r>
              <a:rPr lang="en-US" sz="2800" b="1" i="0" u="none" strike="noStrike">
                <a:solidFill>
                  <a:srgbClr val="F24F00"/>
                </a:solidFill>
                <a:effectLst/>
                <a:latin typeface="Open Sans" panose="020B0606030504020204" pitchFamily="34" charset="0"/>
              </a:rPr>
              <a:t>Interfering </a:t>
            </a:r>
          </a:p>
          <a:p>
            <a:pPr algn="r" rtl="0">
              <a:spcBef>
                <a:spcPts val="0"/>
              </a:spcBef>
              <a:spcAft>
                <a:spcPts val="0"/>
              </a:spcAft>
            </a:pPr>
            <a:r>
              <a:rPr lang="en-US" sz="2800" b="1" i="0" u="none" strike="noStrike">
                <a:solidFill>
                  <a:srgbClr val="F24F00"/>
                </a:solidFill>
                <a:effectLst/>
                <a:latin typeface="Open Sans" panose="020B0606030504020204" pitchFamily="34" charset="0"/>
              </a:rPr>
              <a:t>with others</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br>
              <a:rPr lang="en-US"/>
            </a:br>
            <a:endParaRPr lang="en-US"/>
          </a:p>
        </p:txBody>
      </p:sp>
      <p:sp>
        <p:nvSpPr>
          <p:cNvPr id="11" name="TextBox 10">
            <a:extLst>
              <a:ext uri="{FF2B5EF4-FFF2-40B4-BE49-F238E27FC236}">
                <a16:creationId xmlns:a16="http://schemas.microsoft.com/office/drawing/2014/main" id="{B6DDF7B8-DFF5-3CB0-1F2F-801469D961D6}"/>
              </a:ext>
            </a:extLst>
          </p:cNvPr>
          <p:cNvSpPr txBox="1"/>
          <p:nvPr/>
        </p:nvSpPr>
        <p:spPr>
          <a:xfrm>
            <a:off x="3124911" y="1373210"/>
            <a:ext cx="8824166" cy="4832092"/>
          </a:xfrm>
          <a:prstGeom prst="rect">
            <a:avLst/>
          </a:prstGeom>
          <a:noFill/>
        </p:spPr>
        <p:txBody>
          <a:bodyPr wrap="square">
            <a:spAutoFit/>
          </a:bodyPr>
          <a:lstStyle/>
          <a:p>
            <a:pPr rtl="0">
              <a:spcBef>
                <a:spcPts val="0"/>
              </a:spcBef>
              <a:spcAft>
                <a:spcPts val="0"/>
              </a:spcAft>
            </a:pPr>
            <a:r>
              <a:rPr lang="en-US" sz="2200" b="0" i="0" u="none" strike="noStrike">
                <a:effectLst/>
                <a:latin typeface="BodoniURW"/>
              </a:rPr>
              <a:t>Use of pressure to compel another person to engage in any sexual activity against that person’s will. Coercion may include expressed or implied threats of physical, emotional, or other harm. Coercion invalidates consent</a:t>
            </a:r>
            <a:endParaRPr lang="en-US" sz="2200" b="0">
              <a:effectLst/>
              <a:latin typeface="BodoniURW"/>
            </a:endParaRPr>
          </a:p>
          <a:p>
            <a:pPr rtl="0">
              <a:spcBef>
                <a:spcPts val="0"/>
              </a:spcBef>
              <a:spcAft>
                <a:spcPts val="0"/>
              </a:spcAft>
            </a:pPr>
            <a:br>
              <a:rPr lang="en-US" sz="2200" b="0">
                <a:effectLst/>
                <a:latin typeface="BodoniURW"/>
              </a:rPr>
            </a:br>
            <a:r>
              <a:rPr lang="en-US" sz="2200" b="0" i="0" u="none" strike="noStrike">
                <a:effectLst/>
                <a:latin typeface="BodoniURW"/>
              </a:rPr>
              <a:t>Taking non-consensual/abusive sexual advantage of another, including invasion of sexual privacy, knowingly transmitting an STI or STD, exposing oneself or exposing another</a:t>
            </a:r>
            <a:endParaRPr lang="en-US" sz="2200" b="0">
              <a:effectLst/>
              <a:latin typeface="BodoniURW"/>
            </a:endParaRPr>
          </a:p>
          <a:p>
            <a:pPr rtl="0">
              <a:spcBef>
                <a:spcPts val="0"/>
              </a:spcBef>
              <a:spcAft>
                <a:spcPts val="0"/>
              </a:spcAft>
            </a:pPr>
            <a:endParaRPr lang="en-US" sz="2200" b="0">
              <a:effectLst/>
              <a:latin typeface="BodoniURW"/>
            </a:endParaRPr>
          </a:p>
          <a:p>
            <a:pPr rtl="0">
              <a:spcBef>
                <a:spcPts val="0"/>
              </a:spcBef>
              <a:spcAft>
                <a:spcPts val="0"/>
              </a:spcAft>
            </a:pPr>
            <a:br>
              <a:rPr lang="en-US" sz="2200" b="0">
                <a:effectLst/>
                <a:latin typeface="BodoniURW"/>
              </a:rPr>
            </a:br>
            <a:r>
              <a:rPr lang="en-US" sz="2200" b="0" i="0" u="none" strike="noStrike">
                <a:effectLst/>
                <a:latin typeface="BodoniURW"/>
              </a:rPr>
              <a:t>Consensual sexual conduct that creates a hostile, intimidating, or offensive living, learning, &amp; working environment</a:t>
            </a:r>
            <a:endParaRPr lang="en-US" sz="2200" b="0">
              <a:effectLst/>
              <a:latin typeface="BodoniURW"/>
            </a:endParaRPr>
          </a:p>
          <a:p>
            <a:br>
              <a:rPr lang="en-US" sz="2200">
                <a:latin typeface="BodoniURW"/>
              </a:rPr>
            </a:br>
            <a:br>
              <a:rPr lang="en-US" sz="2200">
                <a:latin typeface="BodoniURW"/>
              </a:rPr>
            </a:br>
            <a:endParaRPr lang="en-US" sz="2200">
              <a:latin typeface="BodoniURW"/>
            </a:endParaRPr>
          </a:p>
        </p:txBody>
      </p:sp>
    </p:spTree>
    <p:extLst>
      <p:ext uri="{BB962C8B-B14F-4D97-AF65-F5344CB8AC3E}">
        <p14:creationId xmlns:p14="http://schemas.microsoft.com/office/powerpoint/2010/main" val="2984326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2" name="TextBox 1">
            <a:extLst>
              <a:ext uri="{FF2B5EF4-FFF2-40B4-BE49-F238E27FC236}">
                <a16:creationId xmlns:a16="http://schemas.microsoft.com/office/drawing/2014/main" id="{8E701A3F-97EE-42C8-4546-8A12E78B89A7}"/>
              </a:ext>
            </a:extLst>
          </p:cNvPr>
          <p:cNvSpPr txBox="1"/>
          <p:nvPr/>
        </p:nvSpPr>
        <p:spPr>
          <a:xfrm>
            <a:off x="158129" y="369089"/>
            <a:ext cx="11275309" cy="646331"/>
          </a:xfrm>
          <a:prstGeom prst="rect">
            <a:avLst/>
          </a:prstGeom>
          <a:noFill/>
        </p:spPr>
        <p:txBody>
          <a:bodyPr wrap="square" rtlCol="0">
            <a:spAutoFit/>
          </a:bodyPr>
          <a:lstStyle/>
          <a:p>
            <a:r>
              <a:rPr lang="en-US" sz="3600" b="1" i="0" u="none" strike="noStrike">
                <a:effectLst/>
                <a:latin typeface="BodoniURW"/>
              </a:rPr>
              <a:t>Behaviors that violate the RMBL sexual misconduct policy:</a:t>
            </a:r>
            <a:endParaRPr lang="en-US" sz="3600">
              <a:latin typeface="BodoniURW"/>
            </a:endParaRPr>
          </a:p>
        </p:txBody>
      </p:sp>
      <p:sp>
        <p:nvSpPr>
          <p:cNvPr id="6" name="TextBox 5">
            <a:extLst>
              <a:ext uri="{FF2B5EF4-FFF2-40B4-BE49-F238E27FC236}">
                <a16:creationId xmlns:a16="http://schemas.microsoft.com/office/drawing/2014/main" id="{F78DD078-2314-C5A4-2430-741E9D5DA62F}"/>
              </a:ext>
            </a:extLst>
          </p:cNvPr>
          <p:cNvSpPr txBox="1"/>
          <p:nvPr/>
        </p:nvSpPr>
        <p:spPr>
          <a:xfrm>
            <a:off x="-3293471" y="1554965"/>
            <a:ext cx="6124073" cy="4524315"/>
          </a:xfrm>
          <a:prstGeom prst="rect">
            <a:avLst/>
          </a:prstGeom>
          <a:noFill/>
        </p:spPr>
        <p:txBody>
          <a:bodyPr wrap="square">
            <a:spAutoFit/>
          </a:bodyPr>
          <a:lstStyle/>
          <a:p>
            <a:pPr algn="r" rtl="0">
              <a:spcBef>
                <a:spcPts val="0"/>
              </a:spcBef>
              <a:spcAft>
                <a:spcPts val="0"/>
              </a:spcAft>
            </a:pPr>
            <a:r>
              <a:rPr lang="en-US" sz="2800" b="1">
                <a:solidFill>
                  <a:srgbClr val="F24F00"/>
                </a:solidFill>
                <a:latin typeface="Open Sans" panose="020B0606030504020204" pitchFamily="34" charset="0"/>
              </a:rPr>
              <a:t>Misgendering</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r>
              <a:rPr lang="en-US" sz="2800" b="1">
                <a:solidFill>
                  <a:srgbClr val="F24F00"/>
                </a:solidFill>
                <a:latin typeface="Open Sans" panose="020B0606030504020204" pitchFamily="34" charset="0"/>
              </a:rPr>
              <a:t>Patterns</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r>
              <a:rPr lang="en-US" sz="2800" b="1" i="0" u="none" strike="noStrike">
                <a:solidFill>
                  <a:srgbClr val="F24F00"/>
                </a:solidFill>
                <a:effectLst/>
                <a:latin typeface="Open Sans" panose="020B0606030504020204" pitchFamily="34" charset="0"/>
              </a:rPr>
              <a:t>Complicity</a:t>
            </a:r>
            <a:endParaRPr lang="en-US" sz="2800" b="0">
              <a:solidFill>
                <a:srgbClr val="F24F00"/>
              </a:solidFill>
              <a:effectLst/>
            </a:endParaRPr>
          </a:p>
          <a:p>
            <a:pPr algn="r" rtl="0">
              <a:spcBef>
                <a:spcPts val="0"/>
              </a:spcBef>
              <a:spcAft>
                <a:spcPts val="0"/>
              </a:spcAft>
            </a:pPr>
            <a:endParaRPr lang="en-US" sz="2800" b="0">
              <a:solidFill>
                <a:srgbClr val="F24F00"/>
              </a:solidFill>
              <a:effectLst/>
            </a:endParaRPr>
          </a:p>
          <a:p>
            <a:pPr algn="r" rtl="0">
              <a:spcBef>
                <a:spcPts val="0"/>
              </a:spcBef>
              <a:spcAft>
                <a:spcPts val="0"/>
              </a:spcAft>
            </a:pPr>
            <a:br>
              <a:rPr lang="en-US" sz="2800" b="0">
                <a:solidFill>
                  <a:srgbClr val="F24F00"/>
                </a:solidFill>
                <a:effectLst/>
              </a:rPr>
            </a:br>
            <a:br>
              <a:rPr lang="en-US"/>
            </a:br>
            <a:endParaRPr lang="en-US"/>
          </a:p>
        </p:txBody>
      </p:sp>
      <p:sp>
        <p:nvSpPr>
          <p:cNvPr id="11" name="TextBox 10">
            <a:extLst>
              <a:ext uri="{FF2B5EF4-FFF2-40B4-BE49-F238E27FC236}">
                <a16:creationId xmlns:a16="http://schemas.microsoft.com/office/drawing/2014/main" id="{B6DDF7B8-DFF5-3CB0-1F2F-801469D961D6}"/>
              </a:ext>
            </a:extLst>
          </p:cNvPr>
          <p:cNvSpPr txBox="1"/>
          <p:nvPr/>
        </p:nvSpPr>
        <p:spPr>
          <a:xfrm>
            <a:off x="3063035" y="1499977"/>
            <a:ext cx="8824166" cy="4493538"/>
          </a:xfrm>
          <a:prstGeom prst="rect">
            <a:avLst/>
          </a:prstGeom>
          <a:noFill/>
        </p:spPr>
        <p:txBody>
          <a:bodyPr wrap="square">
            <a:spAutoFit/>
          </a:bodyPr>
          <a:lstStyle/>
          <a:p>
            <a:pPr rtl="0">
              <a:spcBef>
                <a:spcPts val="0"/>
              </a:spcBef>
              <a:spcAft>
                <a:spcPts val="0"/>
              </a:spcAft>
            </a:pPr>
            <a:r>
              <a:rPr lang="en-US" sz="2200" b="0" i="0" u="none" strike="noStrike">
                <a:effectLst/>
                <a:latin typeface="BodoniURW"/>
              </a:rPr>
              <a:t>Deliberately mis-characterizing a person’s gender identity, including through the use of a name or pronoun that the person has rejected  </a:t>
            </a:r>
            <a:endParaRPr lang="en-US" sz="2200" b="0">
              <a:effectLst/>
              <a:latin typeface="BodoniURW"/>
            </a:endParaRPr>
          </a:p>
          <a:p>
            <a:pPr rtl="0">
              <a:spcBef>
                <a:spcPts val="0"/>
              </a:spcBef>
              <a:spcAft>
                <a:spcPts val="0"/>
              </a:spcAft>
            </a:pPr>
            <a:br>
              <a:rPr lang="en-US" sz="2200" b="0">
                <a:effectLst/>
                <a:latin typeface="BodoniURW"/>
              </a:rPr>
            </a:br>
            <a:endParaRPr lang="en-US" sz="2200" b="0">
              <a:effectLst/>
              <a:latin typeface="BodoniURW"/>
            </a:endParaRPr>
          </a:p>
          <a:p>
            <a:pPr rtl="0">
              <a:spcBef>
                <a:spcPts val="0"/>
              </a:spcBef>
              <a:spcAft>
                <a:spcPts val="0"/>
              </a:spcAft>
            </a:pPr>
            <a:r>
              <a:rPr lang="en-US" sz="2200">
                <a:latin typeface="BodoniURW"/>
              </a:rPr>
              <a:t>Patterns of inappropriate social contact, such as requesting or assuming inappropriate levels of intimacy with others. </a:t>
            </a:r>
            <a:endParaRPr lang="en-US" sz="2200" b="0">
              <a:effectLst/>
              <a:latin typeface="BodoniURW"/>
            </a:endParaRPr>
          </a:p>
          <a:p>
            <a:pPr rtl="0">
              <a:spcBef>
                <a:spcPts val="0"/>
              </a:spcBef>
              <a:spcAft>
                <a:spcPts val="0"/>
              </a:spcAft>
            </a:pPr>
            <a:br>
              <a:rPr lang="en-US" sz="2200" b="0">
                <a:effectLst/>
                <a:latin typeface="BodoniURW"/>
              </a:rPr>
            </a:br>
            <a:endParaRPr lang="en-US" sz="2200" b="0">
              <a:effectLst/>
              <a:latin typeface="BodoniURW"/>
            </a:endParaRPr>
          </a:p>
          <a:p>
            <a:r>
              <a:rPr lang="en-US" sz="2200" b="0" i="0" u="none" strike="noStrike">
                <a:effectLst/>
                <a:latin typeface="BodoniURW"/>
              </a:rPr>
              <a:t>Acts taken to aid, facilitate, promote, or encourage sex or gender-based discrimination</a:t>
            </a:r>
            <a:endParaRPr lang="en-US" sz="2200" b="0">
              <a:effectLst/>
              <a:latin typeface="BodoniURW"/>
            </a:endParaRPr>
          </a:p>
          <a:p>
            <a:pPr rtl="0">
              <a:spcBef>
                <a:spcPts val="0"/>
              </a:spcBef>
              <a:spcAft>
                <a:spcPts val="0"/>
              </a:spcAft>
            </a:pPr>
            <a:br>
              <a:rPr lang="en-US" sz="2200">
                <a:latin typeface="BodoniURW"/>
              </a:rPr>
            </a:br>
            <a:br>
              <a:rPr lang="en-US" sz="2200">
                <a:latin typeface="BodoniURW"/>
              </a:rPr>
            </a:br>
            <a:endParaRPr lang="en-US" sz="2200">
              <a:latin typeface="BodoniURW"/>
            </a:endParaRPr>
          </a:p>
        </p:txBody>
      </p:sp>
    </p:spTree>
    <p:extLst>
      <p:ext uri="{BB962C8B-B14F-4D97-AF65-F5344CB8AC3E}">
        <p14:creationId xmlns:p14="http://schemas.microsoft.com/office/powerpoint/2010/main" val="1812006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E40263-E759-01F7-67A1-63BDB2C00CB2}"/>
              </a:ext>
            </a:extLst>
          </p:cNvPr>
          <p:cNvSpPr/>
          <p:nvPr/>
        </p:nvSpPr>
        <p:spPr>
          <a:xfrm>
            <a:off x="0" y="0"/>
            <a:ext cx="4510123" cy="6858000"/>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5" name="TextBox 4">
            <a:extLst>
              <a:ext uri="{FF2B5EF4-FFF2-40B4-BE49-F238E27FC236}">
                <a16:creationId xmlns:a16="http://schemas.microsoft.com/office/drawing/2014/main" id="{91DEB311-35BB-0F88-02FE-43CC06C65CF4}"/>
              </a:ext>
            </a:extLst>
          </p:cNvPr>
          <p:cNvSpPr txBox="1"/>
          <p:nvPr/>
        </p:nvSpPr>
        <p:spPr>
          <a:xfrm>
            <a:off x="336884" y="1753175"/>
            <a:ext cx="3609474" cy="2862322"/>
          </a:xfrm>
          <a:prstGeom prst="rect">
            <a:avLst/>
          </a:prstGeom>
          <a:noFill/>
        </p:spPr>
        <p:txBody>
          <a:bodyPr wrap="square" rtlCol="0">
            <a:spAutoFit/>
          </a:bodyPr>
          <a:lstStyle/>
          <a:p>
            <a:pPr algn="ctr"/>
            <a:r>
              <a:rPr lang="en-US" sz="6000" b="1" i="0" u="none" strike="noStrike">
                <a:solidFill>
                  <a:schemeClr val="bg1"/>
                </a:solidFill>
                <a:effectLst/>
                <a:latin typeface="Open Sans" panose="020B0606030504020204" pitchFamily="34" charset="0"/>
              </a:rPr>
              <a:t>ASK </a:t>
            </a:r>
          </a:p>
          <a:p>
            <a:pPr algn="ctr"/>
            <a:r>
              <a:rPr lang="en-US" sz="6000" b="1">
                <a:solidFill>
                  <a:schemeClr val="bg1"/>
                </a:solidFill>
                <a:latin typeface="Open Sans" panose="020B0606030504020204" pitchFamily="34" charset="0"/>
              </a:rPr>
              <a:t>ONCE </a:t>
            </a:r>
          </a:p>
          <a:p>
            <a:pPr algn="ctr"/>
            <a:r>
              <a:rPr lang="en-US" sz="6000" b="1">
                <a:solidFill>
                  <a:schemeClr val="bg1"/>
                </a:solidFill>
                <a:latin typeface="Open Sans" panose="020B0606030504020204" pitchFamily="34" charset="0"/>
              </a:rPr>
              <a:t>POLICY</a:t>
            </a:r>
            <a:endParaRPr lang="en-US" sz="6000">
              <a:solidFill>
                <a:schemeClr val="bg1"/>
              </a:solidFill>
            </a:endParaRPr>
          </a:p>
        </p:txBody>
      </p:sp>
      <p:sp>
        <p:nvSpPr>
          <p:cNvPr id="8" name="TextBox 7">
            <a:extLst>
              <a:ext uri="{FF2B5EF4-FFF2-40B4-BE49-F238E27FC236}">
                <a16:creationId xmlns:a16="http://schemas.microsoft.com/office/drawing/2014/main" id="{F9F786F4-4AD7-81DF-4E4F-CDC10A20B76F}"/>
              </a:ext>
            </a:extLst>
          </p:cNvPr>
          <p:cNvSpPr txBox="1"/>
          <p:nvPr/>
        </p:nvSpPr>
        <p:spPr>
          <a:xfrm>
            <a:off x="4620124" y="1088480"/>
            <a:ext cx="7012693" cy="707886"/>
          </a:xfrm>
          <a:prstGeom prst="rect">
            <a:avLst/>
          </a:prstGeom>
          <a:noFill/>
        </p:spPr>
        <p:txBody>
          <a:bodyPr wrap="square">
            <a:spAutoFit/>
          </a:bodyPr>
          <a:lstStyle/>
          <a:p>
            <a:r>
              <a:rPr lang="en-US" sz="2000">
                <a:latin typeface="BodoniURW"/>
              </a:rPr>
              <a:t>It is generally appropriate to ask someone out once, but no more than once. RMBL follows Ask Once as a behavioral policy.</a:t>
            </a:r>
          </a:p>
        </p:txBody>
      </p:sp>
      <p:sp>
        <p:nvSpPr>
          <p:cNvPr id="10" name="TextBox 9">
            <a:extLst>
              <a:ext uri="{FF2B5EF4-FFF2-40B4-BE49-F238E27FC236}">
                <a16:creationId xmlns:a16="http://schemas.microsoft.com/office/drawing/2014/main" id="{80091315-C4AB-0177-F95F-37E835818875}"/>
              </a:ext>
            </a:extLst>
          </p:cNvPr>
          <p:cNvSpPr txBox="1"/>
          <p:nvPr/>
        </p:nvSpPr>
        <p:spPr>
          <a:xfrm>
            <a:off x="4620125" y="2152901"/>
            <a:ext cx="7012692" cy="2215991"/>
          </a:xfrm>
          <a:prstGeom prst="rect">
            <a:avLst/>
          </a:prstGeom>
          <a:noFill/>
        </p:spPr>
        <p:txBody>
          <a:bodyPr wrap="square" lIns="91440" tIns="45720" rIns="91440" bIns="45720" anchor="t">
            <a:spAutoFit/>
          </a:bodyPr>
          <a:lstStyle/>
          <a:p>
            <a:pPr algn="l"/>
            <a:endParaRPr lang="en-US" sz="1800" b="0" i="0" u="none" strike="noStrike" baseline="0">
              <a:solidFill>
                <a:srgbClr val="000000"/>
              </a:solidFill>
              <a:latin typeface="BodoniURW"/>
            </a:endParaRPr>
          </a:p>
          <a:p>
            <a:r>
              <a:rPr lang="en-US" sz="2000" b="0" i="0" u="none" strike="noStrike" baseline="0">
                <a:solidFill>
                  <a:srgbClr val="000000"/>
                </a:solidFill>
                <a:latin typeface="BodoniURW"/>
              </a:rPr>
              <a:t>You can ask someone out once, and</a:t>
            </a:r>
            <a:r>
              <a:rPr lang="en-US" sz="2000">
                <a:solidFill>
                  <a:srgbClr val="000000"/>
                </a:solidFill>
                <a:latin typeface="BodoniURW"/>
              </a:rPr>
              <a:t> if</a:t>
            </a:r>
            <a:r>
              <a:rPr lang="en-US" sz="2000" b="0" i="0" u="none" strike="noStrike" baseline="0">
                <a:solidFill>
                  <a:srgbClr val="000000"/>
                </a:solidFill>
                <a:latin typeface="BodoniURW"/>
              </a:rPr>
              <a:t> they do not say yes, you cannot ask them out again. This guideline is intended to inform the behavior of someone interested in another </a:t>
            </a:r>
            <a:r>
              <a:rPr lang="en-US" sz="2000">
                <a:solidFill>
                  <a:srgbClr val="000000"/>
                </a:solidFill>
                <a:latin typeface="BodoniURW"/>
              </a:rPr>
              <a:t>RMBL community member</a:t>
            </a:r>
            <a:r>
              <a:rPr lang="en-US" sz="2000" b="0" i="0" u="none" strike="noStrike" baseline="0">
                <a:solidFill>
                  <a:srgbClr val="000000"/>
                </a:solidFill>
                <a:latin typeface="BodoniURW"/>
              </a:rPr>
              <a:t>, give people a simple way to judge when they are being harassed, and give RMBL management a tool in which to evaluate a resident</a:t>
            </a:r>
            <a:r>
              <a:rPr lang="en-US" sz="2000">
                <a:solidFill>
                  <a:srgbClr val="000000"/>
                </a:solidFill>
                <a:latin typeface="BodoniURW"/>
              </a:rPr>
              <a:t>’s behavior. </a:t>
            </a:r>
            <a:endParaRPr lang="en-US" sz="2000" b="0" i="0" u="none" strike="noStrike" baseline="0">
              <a:solidFill>
                <a:srgbClr val="000000"/>
              </a:solidFill>
              <a:latin typeface="BodoniURW"/>
            </a:endParaRPr>
          </a:p>
        </p:txBody>
      </p:sp>
      <p:sp>
        <p:nvSpPr>
          <p:cNvPr id="12" name="TextBox 11">
            <a:extLst>
              <a:ext uri="{FF2B5EF4-FFF2-40B4-BE49-F238E27FC236}">
                <a16:creationId xmlns:a16="http://schemas.microsoft.com/office/drawing/2014/main" id="{344211E2-AE8C-9214-DB1A-43A709B6D34D}"/>
              </a:ext>
            </a:extLst>
          </p:cNvPr>
          <p:cNvSpPr txBox="1"/>
          <p:nvPr/>
        </p:nvSpPr>
        <p:spPr>
          <a:xfrm>
            <a:off x="4709500" y="4922839"/>
            <a:ext cx="7143322" cy="1323439"/>
          </a:xfrm>
          <a:prstGeom prst="rect">
            <a:avLst/>
          </a:prstGeom>
          <a:noFill/>
        </p:spPr>
        <p:txBody>
          <a:bodyPr wrap="square">
            <a:spAutoFit/>
          </a:bodyPr>
          <a:lstStyle/>
          <a:p>
            <a:r>
              <a:rPr lang="en-US" sz="2000" b="0" i="0" u="none" strike="noStrike">
                <a:effectLst/>
                <a:latin typeface="BodoniURW"/>
              </a:rPr>
              <a:t>This includes hitting on, expressing interest, and making advances. If someone brushes off the advance, does not reciprocate in a positive way, or turns down the advance in any way, it must be considered a “no.” </a:t>
            </a:r>
            <a:endParaRPr lang="en-US" sz="2000">
              <a:latin typeface="BodoniURW"/>
            </a:endParaRPr>
          </a:p>
        </p:txBody>
      </p:sp>
      <p:sp>
        <p:nvSpPr>
          <p:cNvPr id="3" name="TextBox 2">
            <a:extLst>
              <a:ext uri="{FF2B5EF4-FFF2-40B4-BE49-F238E27FC236}">
                <a16:creationId xmlns:a16="http://schemas.microsoft.com/office/drawing/2014/main" id="{2BCF1F5C-0E40-2B36-E747-024A781A36CB}"/>
              </a:ext>
            </a:extLst>
          </p:cNvPr>
          <p:cNvSpPr txBox="1"/>
          <p:nvPr/>
        </p:nvSpPr>
        <p:spPr>
          <a:xfrm>
            <a:off x="4709500" y="611043"/>
            <a:ext cx="4111362" cy="461665"/>
          </a:xfrm>
          <a:prstGeom prst="rect">
            <a:avLst/>
          </a:prstGeom>
          <a:noFill/>
        </p:spPr>
        <p:txBody>
          <a:bodyPr wrap="square" rtlCol="0">
            <a:spAutoFit/>
          </a:bodyPr>
          <a:lstStyle/>
          <a:p>
            <a:r>
              <a:rPr lang="en-US" sz="2400">
                <a:solidFill>
                  <a:srgbClr val="F24F00"/>
                </a:solidFill>
                <a:latin typeface="BodoniURW"/>
              </a:rPr>
              <a:t>ONLY ASK ONCE</a:t>
            </a:r>
          </a:p>
        </p:txBody>
      </p:sp>
      <p:sp>
        <p:nvSpPr>
          <p:cNvPr id="6" name="TextBox 5">
            <a:extLst>
              <a:ext uri="{FF2B5EF4-FFF2-40B4-BE49-F238E27FC236}">
                <a16:creationId xmlns:a16="http://schemas.microsoft.com/office/drawing/2014/main" id="{E4D2296F-A5ED-DD1C-347D-F68E801388BC}"/>
              </a:ext>
            </a:extLst>
          </p:cNvPr>
          <p:cNvSpPr txBox="1"/>
          <p:nvPr/>
        </p:nvSpPr>
        <p:spPr>
          <a:xfrm>
            <a:off x="4709501" y="1922068"/>
            <a:ext cx="5342023" cy="461665"/>
          </a:xfrm>
          <a:prstGeom prst="rect">
            <a:avLst/>
          </a:prstGeom>
          <a:noFill/>
        </p:spPr>
        <p:txBody>
          <a:bodyPr wrap="square" rtlCol="0">
            <a:spAutoFit/>
          </a:bodyPr>
          <a:lstStyle/>
          <a:p>
            <a:r>
              <a:rPr lang="en-US" sz="2400">
                <a:solidFill>
                  <a:srgbClr val="F24F00"/>
                </a:solidFill>
                <a:latin typeface="BodoniURW"/>
              </a:rPr>
              <a:t>WHAT IS THE ASK ONCE GUIDELINE?</a:t>
            </a:r>
          </a:p>
        </p:txBody>
      </p:sp>
      <p:sp>
        <p:nvSpPr>
          <p:cNvPr id="7" name="TextBox 6">
            <a:extLst>
              <a:ext uri="{FF2B5EF4-FFF2-40B4-BE49-F238E27FC236}">
                <a16:creationId xmlns:a16="http://schemas.microsoft.com/office/drawing/2014/main" id="{0091D418-8C29-F16D-6F82-8C7316B26AD0}"/>
              </a:ext>
            </a:extLst>
          </p:cNvPr>
          <p:cNvSpPr txBox="1"/>
          <p:nvPr/>
        </p:nvSpPr>
        <p:spPr>
          <a:xfrm>
            <a:off x="4709500" y="4461174"/>
            <a:ext cx="5342023" cy="461665"/>
          </a:xfrm>
          <a:prstGeom prst="rect">
            <a:avLst/>
          </a:prstGeom>
          <a:noFill/>
        </p:spPr>
        <p:txBody>
          <a:bodyPr wrap="square" rtlCol="0">
            <a:spAutoFit/>
          </a:bodyPr>
          <a:lstStyle/>
          <a:p>
            <a:r>
              <a:rPr lang="en-US" sz="2400">
                <a:solidFill>
                  <a:srgbClr val="F24F00"/>
                </a:solidFill>
                <a:latin typeface="BodoniURW"/>
              </a:rPr>
              <a:t>WHAT IS “ASKING OUT”?</a:t>
            </a:r>
          </a:p>
        </p:txBody>
      </p:sp>
    </p:spTree>
    <p:extLst>
      <p:ext uri="{BB962C8B-B14F-4D97-AF65-F5344CB8AC3E}">
        <p14:creationId xmlns:p14="http://schemas.microsoft.com/office/powerpoint/2010/main" val="2092134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14" name="TextBox 13">
            <a:extLst>
              <a:ext uri="{FF2B5EF4-FFF2-40B4-BE49-F238E27FC236}">
                <a16:creationId xmlns:a16="http://schemas.microsoft.com/office/drawing/2014/main" id="{61904113-9284-F64A-A160-56FBAF094A64}"/>
              </a:ext>
            </a:extLst>
          </p:cNvPr>
          <p:cNvSpPr txBox="1"/>
          <p:nvPr/>
        </p:nvSpPr>
        <p:spPr>
          <a:xfrm>
            <a:off x="174729" y="577795"/>
            <a:ext cx="11333778" cy="1077218"/>
          </a:xfrm>
          <a:prstGeom prst="rect">
            <a:avLst/>
          </a:prstGeom>
          <a:noFill/>
        </p:spPr>
        <p:txBody>
          <a:bodyPr wrap="square" rtlCol="0">
            <a:spAutoFit/>
          </a:bodyPr>
          <a:lstStyle/>
          <a:p>
            <a:pPr algn="ctr" rtl="0">
              <a:spcBef>
                <a:spcPts val="0"/>
              </a:spcBef>
              <a:spcAft>
                <a:spcPts val="0"/>
              </a:spcAft>
            </a:pPr>
            <a:r>
              <a:rPr lang="en-US" sz="3200" b="1">
                <a:latin typeface="BodoniURW"/>
              </a:rPr>
              <a:t>Examples of b</a:t>
            </a:r>
            <a:r>
              <a:rPr lang="en-US" sz="3200" b="1" i="0" u="none" strike="noStrike">
                <a:effectLst/>
                <a:latin typeface="BodoniURW"/>
              </a:rPr>
              <a:t>ehaviors that violate the RMBL sexual misconduct policy:</a:t>
            </a:r>
            <a:endParaRPr lang="en-US" sz="3200" b="0">
              <a:effectLst/>
              <a:latin typeface="BodoniURW"/>
            </a:endParaRPr>
          </a:p>
        </p:txBody>
      </p:sp>
      <p:sp>
        <p:nvSpPr>
          <p:cNvPr id="4" name="TextBox 3">
            <a:extLst>
              <a:ext uri="{FF2B5EF4-FFF2-40B4-BE49-F238E27FC236}">
                <a16:creationId xmlns:a16="http://schemas.microsoft.com/office/drawing/2014/main" id="{2F7E4E41-A90B-696C-1945-3F2326602C76}"/>
              </a:ext>
            </a:extLst>
          </p:cNvPr>
          <p:cNvSpPr txBox="1"/>
          <p:nvPr/>
        </p:nvSpPr>
        <p:spPr>
          <a:xfrm>
            <a:off x="801702" y="1653808"/>
            <a:ext cx="10274226" cy="3139321"/>
          </a:xfrm>
          <a:prstGeom prst="rect">
            <a:avLst/>
          </a:prstGeom>
          <a:noFill/>
        </p:spPr>
        <p:txBody>
          <a:bodyPr wrap="square">
            <a:spAutoFit/>
          </a:bodyPr>
          <a:lstStyle/>
          <a:p>
            <a:pPr marL="50800" rtl="0" fontAlgn="base">
              <a:spcBef>
                <a:spcPts val="0"/>
              </a:spcBef>
              <a:spcAft>
                <a:spcPts val="0"/>
              </a:spcAft>
              <a:buFont typeface="Arial" panose="020B0604020202020204" pitchFamily="34" charset="0"/>
              <a:buChar char="•"/>
            </a:pPr>
            <a:r>
              <a:rPr lang="en-US" sz="2200" b="0" i="0" u="none" strike="noStrike">
                <a:effectLst/>
                <a:latin typeface="BodoniURW"/>
              </a:rPr>
              <a:t>Repeated unwelcome sexual advances</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Offensive comments related to gender, gender identity and expression, sexual orientation, physical appearance, and body size</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Patterns of inappropriate social contact, including requesting or assuming inappropriate levels of intimacy with others</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Other verbal or physical conduct of a sexual nature</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Violating the Ask Once Policy</a:t>
            </a:r>
          </a:p>
          <a:p>
            <a:pPr marL="50800" rtl="0" fontAlgn="base">
              <a:spcBef>
                <a:spcPts val="0"/>
              </a:spcBef>
              <a:spcAft>
                <a:spcPts val="0"/>
              </a:spcAft>
              <a:buFont typeface="Arial" panose="020B0604020202020204" pitchFamily="34" charset="0"/>
              <a:buChar char="•"/>
            </a:pPr>
            <a:r>
              <a:rPr lang="en-US" sz="2200" b="0" i="0" u="none" strike="noStrike">
                <a:effectLst/>
                <a:latin typeface="BodoniURW"/>
              </a:rPr>
              <a:t>Gratuitous or off-topic sexual comments, images, or behavior in spaces where they are not appropriate at the field station</a:t>
            </a:r>
          </a:p>
        </p:txBody>
      </p:sp>
    </p:spTree>
    <p:extLst>
      <p:ext uri="{BB962C8B-B14F-4D97-AF65-F5344CB8AC3E}">
        <p14:creationId xmlns:p14="http://schemas.microsoft.com/office/powerpoint/2010/main" val="1293691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ed sign with white text&#10;&#10;Description automatically generated with medium confidence">
            <a:extLst>
              <a:ext uri="{FF2B5EF4-FFF2-40B4-BE49-F238E27FC236}">
                <a16:creationId xmlns:a16="http://schemas.microsoft.com/office/drawing/2014/main" id="{78ACD416-EB01-EEA2-37B6-A0E65F45BD24}"/>
              </a:ext>
            </a:extLst>
          </p:cNvPr>
          <p:cNvPicPr>
            <a:picLocks noChangeAspect="1"/>
          </p:cNvPicPr>
          <p:nvPr/>
        </p:nvPicPr>
        <p:blipFill>
          <a:blip r:embed="rId2"/>
          <a:stretch>
            <a:fillRect/>
          </a:stretch>
        </p:blipFill>
        <p:spPr>
          <a:xfrm>
            <a:off x="4256369" y="771907"/>
            <a:ext cx="3679262" cy="1808506"/>
          </a:xfrm>
          <a:prstGeom prst="rect">
            <a:avLst/>
          </a:prstGeom>
        </p:spPr>
      </p:pic>
      <p:sp>
        <p:nvSpPr>
          <p:cNvPr id="3" name="TextBox 2">
            <a:extLst>
              <a:ext uri="{FF2B5EF4-FFF2-40B4-BE49-F238E27FC236}">
                <a16:creationId xmlns:a16="http://schemas.microsoft.com/office/drawing/2014/main" id="{18D614A9-009D-2B22-6230-2ABB6E28418F}"/>
              </a:ext>
            </a:extLst>
          </p:cNvPr>
          <p:cNvSpPr txBox="1"/>
          <p:nvPr/>
        </p:nvSpPr>
        <p:spPr>
          <a:xfrm>
            <a:off x="3150571" y="3429000"/>
            <a:ext cx="5890859" cy="1015663"/>
          </a:xfrm>
          <a:prstGeom prst="rect">
            <a:avLst/>
          </a:prstGeom>
          <a:noFill/>
        </p:spPr>
        <p:txBody>
          <a:bodyPr wrap="square" rtlCol="0">
            <a:spAutoFit/>
          </a:bodyPr>
          <a:lstStyle/>
          <a:p>
            <a:r>
              <a:rPr lang="en-US" sz="6000">
                <a:latin typeface="BodoniURW" pitchFamily="2" charset="77"/>
              </a:rPr>
              <a:t>Reporting Options </a:t>
            </a:r>
          </a:p>
        </p:txBody>
      </p:sp>
    </p:spTree>
    <p:extLst>
      <p:ext uri="{BB962C8B-B14F-4D97-AF65-F5344CB8AC3E}">
        <p14:creationId xmlns:p14="http://schemas.microsoft.com/office/powerpoint/2010/main" val="1754372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2F3D51-C222-9835-A2A4-7BF371F62C54}"/>
              </a:ext>
            </a:extLst>
          </p:cNvPr>
          <p:cNvSpPr/>
          <p:nvPr/>
        </p:nvSpPr>
        <p:spPr>
          <a:xfrm>
            <a:off x="0" y="0"/>
            <a:ext cx="12192000" cy="1265035"/>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0" u="none" strike="noStrike">
                <a:solidFill>
                  <a:schemeClr val="bg1"/>
                </a:solidFill>
                <a:effectLst/>
                <a:latin typeface="BodoniURW"/>
              </a:rPr>
              <a:t>To whom can you report Code of Conduct, Sexual Misconduct, or other policy violations?</a:t>
            </a:r>
            <a:endParaRPr lang="en-US" sz="4000">
              <a:solidFill>
                <a:schemeClr val="bg1"/>
              </a:solidFill>
              <a:latin typeface="BodoniURW"/>
            </a:endParaRPr>
          </a:p>
        </p:txBody>
      </p:sp>
      <p:sp>
        <p:nvSpPr>
          <p:cNvPr id="4" name="TextBox 3">
            <a:extLst>
              <a:ext uri="{FF2B5EF4-FFF2-40B4-BE49-F238E27FC236}">
                <a16:creationId xmlns:a16="http://schemas.microsoft.com/office/drawing/2014/main" id="{3C8E2696-FA53-1F0A-BF8F-ADD84D2B8516}"/>
              </a:ext>
            </a:extLst>
          </p:cNvPr>
          <p:cNvSpPr txBox="1"/>
          <p:nvPr/>
        </p:nvSpPr>
        <p:spPr>
          <a:xfrm>
            <a:off x="501517" y="2386107"/>
            <a:ext cx="5880004" cy="3816429"/>
          </a:xfrm>
          <a:prstGeom prst="rect">
            <a:avLst/>
          </a:prstGeom>
          <a:noFill/>
        </p:spPr>
        <p:txBody>
          <a:bodyPr wrap="square" lIns="91440" tIns="45720" rIns="91440" bIns="45720" anchor="t">
            <a:spAutoFit/>
          </a:bodyPr>
          <a:lstStyle/>
          <a:p>
            <a:r>
              <a:rPr lang="en-US" sz="2200" b="0" i="0" u="none" strike="noStrike" dirty="0">
                <a:effectLst/>
                <a:latin typeface="BodoniURW"/>
              </a:rPr>
              <a:t>The best reporting option is often directly to RMBL’s Title IX Coordinator, </a:t>
            </a:r>
            <a:r>
              <a:rPr lang="en-US" sz="2200" dirty="0">
                <a:latin typeface="BodoniURW"/>
              </a:rPr>
              <a:t>Jo Ann Beine</a:t>
            </a:r>
            <a:endParaRPr lang="en-US" sz="2200" b="0" i="0" u="none" strike="noStrike" dirty="0">
              <a:effectLst/>
              <a:latin typeface="BodoniURW"/>
            </a:endParaRPr>
          </a:p>
          <a:p>
            <a:r>
              <a:rPr lang="en-US" sz="2200" dirty="0">
                <a:latin typeface="BodoniURW"/>
                <a:hlinkClick r:id="rId2">
                  <a:extLst>
                    <a:ext uri="{A12FA001-AC4F-418D-AE19-62706E023703}">
                      <ahyp:hlinkClr xmlns:ahyp="http://schemas.microsoft.com/office/drawing/2018/hyperlinkcolor" val="tx"/>
                    </a:ext>
                  </a:extLst>
                </a:hlinkClick>
              </a:rPr>
              <a:t>joann@rmbl.org</a:t>
            </a:r>
            <a:r>
              <a:rPr lang="en-US" sz="2200" dirty="0">
                <a:latin typeface="BodoniURW"/>
              </a:rPr>
              <a:t>.  Call</a:t>
            </a:r>
            <a:r>
              <a:rPr lang="en-US" sz="2200">
                <a:latin typeface="BodoniURW"/>
              </a:rPr>
              <a:t>/text: (970)-258-7943</a:t>
            </a:r>
          </a:p>
          <a:p>
            <a:endParaRPr lang="en-US" sz="2200" b="0" i="0" u="none" strike="noStrike" dirty="0">
              <a:effectLst/>
              <a:latin typeface="BodoniURW"/>
            </a:endParaRPr>
          </a:p>
          <a:p>
            <a:r>
              <a:rPr lang="en-US" sz="2200" b="0" i="0" u="none" strike="noStrike" dirty="0">
                <a:effectLst/>
                <a:latin typeface="BodoniURW"/>
              </a:rPr>
              <a:t>However, if you feel unsafe or uncomfortable with that option, you can report to:</a:t>
            </a:r>
          </a:p>
          <a:p>
            <a:endParaRPr lang="en-US" sz="2200" dirty="0">
              <a:latin typeface="BodoniURW"/>
            </a:endParaRPr>
          </a:p>
          <a:p>
            <a:r>
              <a:rPr lang="en-US" sz="2200" dirty="0">
                <a:latin typeface="BodoniURW"/>
              </a:rPr>
              <a:t>-Anyone in RMBL management</a:t>
            </a:r>
          </a:p>
          <a:p>
            <a:r>
              <a:rPr lang="en-US" sz="2200" dirty="0">
                <a:latin typeface="BodoniURW"/>
              </a:rPr>
              <a:t>-Your Mentor</a:t>
            </a:r>
          </a:p>
          <a:p>
            <a:r>
              <a:rPr lang="en-US" sz="2200" dirty="0">
                <a:latin typeface="BodoniURW"/>
              </a:rPr>
              <a:t>-RMBL Board of Trustees</a:t>
            </a:r>
          </a:p>
          <a:p>
            <a:r>
              <a:rPr lang="en-US" sz="2200" dirty="0">
                <a:latin typeface="BodoniURW"/>
              </a:rPr>
              <a:t>-The Police (911)</a:t>
            </a:r>
          </a:p>
        </p:txBody>
      </p:sp>
      <p:sp>
        <p:nvSpPr>
          <p:cNvPr id="5" name="TextBox 4">
            <a:extLst>
              <a:ext uri="{FF2B5EF4-FFF2-40B4-BE49-F238E27FC236}">
                <a16:creationId xmlns:a16="http://schemas.microsoft.com/office/drawing/2014/main" id="{353BDF92-F133-46C4-F48A-1CB3BC5BA4E0}"/>
              </a:ext>
            </a:extLst>
          </p:cNvPr>
          <p:cNvSpPr txBox="1"/>
          <p:nvPr/>
        </p:nvSpPr>
        <p:spPr>
          <a:xfrm>
            <a:off x="1252430" y="1447886"/>
            <a:ext cx="9687139" cy="830997"/>
          </a:xfrm>
          <a:prstGeom prst="rect">
            <a:avLst/>
          </a:prstGeom>
          <a:noFill/>
        </p:spPr>
        <p:txBody>
          <a:bodyPr wrap="square" rtlCol="0">
            <a:spAutoFit/>
          </a:bodyPr>
          <a:lstStyle/>
          <a:p>
            <a:pPr algn="ctr"/>
            <a:r>
              <a:rPr lang="en-US" sz="2400" i="1">
                <a:latin typeface="BodoniURW"/>
              </a:rPr>
              <a:t>All RMBL staff are mandatory reporters. They must disclose an incident that they experience, observe, or are told about. </a:t>
            </a:r>
          </a:p>
        </p:txBody>
      </p:sp>
      <p:sp>
        <p:nvSpPr>
          <p:cNvPr id="6" name="Rectangle 5">
            <a:extLst>
              <a:ext uri="{FF2B5EF4-FFF2-40B4-BE49-F238E27FC236}">
                <a16:creationId xmlns:a16="http://schemas.microsoft.com/office/drawing/2014/main" id="{71DCF6F2-DF5B-462A-B999-32ED86763C19}"/>
              </a:ext>
            </a:extLst>
          </p:cNvPr>
          <p:cNvSpPr/>
          <p:nvPr/>
        </p:nvSpPr>
        <p:spPr>
          <a:xfrm>
            <a:off x="7349576" y="2386107"/>
            <a:ext cx="3719476" cy="1615252"/>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0" i="1" u="none" strike="noStrike">
                <a:solidFill>
                  <a:schemeClr val="bg1"/>
                </a:solidFill>
                <a:effectLst/>
                <a:latin typeface="BodoniURW"/>
              </a:rPr>
              <a:t>No matter your home institution or affiliation, you can disclose an incident that you experienced, observed, or were told about.</a:t>
            </a:r>
            <a:endParaRPr lang="en-US" sz="2000">
              <a:solidFill>
                <a:schemeClr val="bg1"/>
              </a:solidFill>
              <a:latin typeface="BodoniURW"/>
            </a:endParaRPr>
          </a:p>
        </p:txBody>
      </p:sp>
      <p:sp>
        <p:nvSpPr>
          <p:cNvPr id="8" name="TextBox 7">
            <a:extLst>
              <a:ext uri="{FF2B5EF4-FFF2-40B4-BE49-F238E27FC236}">
                <a16:creationId xmlns:a16="http://schemas.microsoft.com/office/drawing/2014/main" id="{594128C3-E929-8280-1A2B-2773B713A941}"/>
              </a:ext>
            </a:extLst>
          </p:cNvPr>
          <p:cNvSpPr txBox="1"/>
          <p:nvPr/>
        </p:nvSpPr>
        <p:spPr>
          <a:xfrm>
            <a:off x="7349576" y="4374914"/>
            <a:ext cx="3942348" cy="2123658"/>
          </a:xfrm>
          <a:prstGeom prst="rect">
            <a:avLst/>
          </a:prstGeom>
          <a:noFill/>
        </p:spPr>
        <p:txBody>
          <a:bodyPr wrap="square" lIns="91440" tIns="45720" rIns="91440" bIns="45720" anchor="t">
            <a:spAutoFit/>
          </a:bodyPr>
          <a:lstStyle/>
          <a:p>
            <a:pPr algn="ctr"/>
            <a:r>
              <a:rPr lang="en-US" sz="2200" i="0" u="none" strike="noStrike">
                <a:effectLst/>
                <a:latin typeface="BodoniURW"/>
              </a:rPr>
              <a:t>If you experience retaliation or are treated differently after making a report, please contact </a:t>
            </a:r>
            <a:r>
              <a:rPr lang="en-US" sz="2200">
                <a:latin typeface="BodoniURW"/>
              </a:rPr>
              <a:t>RMBL’s</a:t>
            </a:r>
            <a:r>
              <a:rPr lang="en-US" sz="2200" i="0" u="none" strike="noStrike">
                <a:effectLst/>
                <a:latin typeface="BodoniURW"/>
              </a:rPr>
              <a:t> Title IX Coordinator, </a:t>
            </a:r>
            <a:r>
              <a:rPr lang="en-US" sz="2200">
                <a:latin typeface="BodoniURW"/>
              </a:rPr>
              <a:t>Jo Ann Beine or</a:t>
            </a:r>
            <a:r>
              <a:rPr lang="en-US" sz="2200" i="0" u="none" strike="noStrike">
                <a:effectLst/>
                <a:latin typeface="BodoniURW"/>
              </a:rPr>
              <a:t> RMBL’s ED, </a:t>
            </a:r>
            <a:r>
              <a:rPr lang="en-US" sz="2200">
                <a:latin typeface="BodoniURW"/>
              </a:rPr>
              <a:t>Jeni Blacklock.</a:t>
            </a:r>
          </a:p>
        </p:txBody>
      </p:sp>
    </p:spTree>
    <p:extLst>
      <p:ext uri="{BB962C8B-B14F-4D97-AF65-F5344CB8AC3E}">
        <p14:creationId xmlns:p14="http://schemas.microsoft.com/office/powerpoint/2010/main" val="1139179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2F3D51-C222-9835-A2A4-7BF371F62C54}"/>
              </a:ext>
            </a:extLst>
          </p:cNvPr>
          <p:cNvSpPr/>
          <p:nvPr/>
        </p:nvSpPr>
        <p:spPr>
          <a:xfrm>
            <a:off x="0" y="0"/>
            <a:ext cx="12192000" cy="1265035"/>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0" u="none" strike="noStrike">
                <a:solidFill>
                  <a:schemeClr val="bg1"/>
                </a:solidFill>
                <a:effectLst/>
                <a:latin typeface="BodoniURW"/>
              </a:rPr>
              <a:t>Reporting Procedures </a:t>
            </a:r>
            <a:endParaRPr lang="en-US" sz="4000">
              <a:solidFill>
                <a:schemeClr val="bg1"/>
              </a:solidFill>
              <a:latin typeface="BodoniURW"/>
            </a:endParaRPr>
          </a:p>
        </p:txBody>
      </p:sp>
      <p:sp>
        <p:nvSpPr>
          <p:cNvPr id="4" name="TextBox 3">
            <a:extLst>
              <a:ext uri="{FF2B5EF4-FFF2-40B4-BE49-F238E27FC236}">
                <a16:creationId xmlns:a16="http://schemas.microsoft.com/office/drawing/2014/main" id="{3C8E2696-FA53-1F0A-BF8F-ADD84D2B8516}"/>
              </a:ext>
            </a:extLst>
          </p:cNvPr>
          <p:cNvSpPr txBox="1"/>
          <p:nvPr/>
        </p:nvSpPr>
        <p:spPr>
          <a:xfrm>
            <a:off x="300789" y="2461734"/>
            <a:ext cx="11717039" cy="3816429"/>
          </a:xfrm>
          <a:prstGeom prst="rect">
            <a:avLst/>
          </a:prstGeom>
          <a:noFill/>
        </p:spPr>
        <p:txBody>
          <a:bodyPr wrap="square">
            <a:spAutoFit/>
          </a:bodyPr>
          <a:lstStyle/>
          <a:p>
            <a:r>
              <a:rPr lang="en-US" sz="2200" b="0" i="0" u="none" strike="noStrike">
                <a:effectLst/>
                <a:latin typeface="BodoniURW"/>
              </a:rPr>
              <a:t>After disclosure, the Title IX Coordinator will conduct outreach to individual who was harmed, which includes providing </a:t>
            </a:r>
            <a:r>
              <a:rPr lang="en-US" sz="2200">
                <a:latin typeface="BodoniURW"/>
              </a:rPr>
              <a:t>r</a:t>
            </a:r>
            <a:r>
              <a:rPr lang="en-US" sz="2200" b="0" i="0" u="none" strike="noStrike">
                <a:effectLst/>
                <a:latin typeface="BodoniURW"/>
              </a:rPr>
              <a:t>esources for support. They will then ask this individual if they want RMBL to move forward with an investigation. </a:t>
            </a:r>
            <a:r>
              <a:rPr lang="en-US" sz="2200" i="0" u="none" strike="noStrike">
                <a:effectLst/>
                <a:latin typeface="BodoniURW"/>
              </a:rPr>
              <a:t>The person affected is in control of the process. </a:t>
            </a:r>
            <a:r>
              <a:rPr lang="en-US" sz="2200" b="0" i="0" u="none" strike="noStrike">
                <a:effectLst/>
                <a:latin typeface="BodoniURW"/>
              </a:rPr>
              <a:t>If they do not want an investigation to move forward, it won’t, unless:</a:t>
            </a:r>
          </a:p>
          <a:p>
            <a:endParaRPr lang="en-US" sz="2200">
              <a:latin typeface="BodoniURW"/>
            </a:endParaRPr>
          </a:p>
          <a:p>
            <a:pPr marL="12700" rtl="0" fontAlgn="base">
              <a:spcBef>
                <a:spcPts val="0"/>
              </a:spcBef>
              <a:spcAft>
                <a:spcPts val="0"/>
              </a:spcAft>
              <a:buFont typeface="Arial" panose="020B0604020202020204" pitchFamily="34" charset="0"/>
              <a:buChar char="•"/>
            </a:pPr>
            <a:r>
              <a:rPr lang="en-US" sz="2200" b="0" i="0" u="none" strike="noStrike">
                <a:effectLst/>
                <a:latin typeface="BodoniURW"/>
              </a:rPr>
              <a:t>The incident is part of a larger pattern;</a:t>
            </a:r>
          </a:p>
          <a:p>
            <a:pPr marL="12700" rtl="0" fontAlgn="base">
              <a:spcBef>
                <a:spcPts val="0"/>
              </a:spcBef>
              <a:spcAft>
                <a:spcPts val="0"/>
              </a:spcAft>
              <a:buFont typeface="Arial" panose="020B0604020202020204" pitchFamily="34" charset="0"/>
              <a:buChar char="•"/>
            </a:pPr>
            <a:r>
              <a:rPr lang="en-US" sz="2200" b="0" i="0" u="none" strike="noStrike">
                <a:effectLst/>
                <a:latin typeface="BodoniURW"/>
              </a:rPr>
              <a:t>The perpetrator shows a history of violence, sexual violence, or assault, or the incident was committed by multiple perpetrators;</a:t>
            </a:r>
          </a:p>
          <a:p>
            <a:pPr marL="12700" rtl="0" fontAlgn="base">
              <a:spcBef>
                <a:spcPts val="0"/>
              </a:spcBef>
              <a:spcAft>
                <a:spcPts val="0"/>
              </a:spcAft>
              <a:buFont typeface="Arial" panose="020B0604020202020204" pitchFamily="34" charset="0"/>
              <a:buChar char="•"/>
            </a:pPr>
            <a:r>
              <a:rPr lang="en-US" sz="2200" b="0" i="0" u="none" strike="noStrike">
                <a:effectLst/>
                <a:latin typeface="BodoniURW"/>
              </a:rPr>
              <a:t>The incident involved a weapon, included physical violence or the threat of violence; </a:t>
            </a:r>
          </a:p>
          <a:p>
            <a:pPr marL="12700" rtl="0" fontAlgn="base">
              <a:spcBef>
                <a:spcPts val="0"/>
              </a:spcBef>
              <a:spcAft>
                <a:spcPts val="0"/>
              </a:spcAft>
              <a:buFont typeface="Arial" panose="020B0604020202020204" pitchFamily="34" charset="0"/>
              <a:buChar char="•"/>
            </a:pPr>
            <a:r>
              <a:rPr lang="en-US" sz="2200" b="0" i="0" u="none" strike="noStrike">
                <a:effectLst/>
                <a:latin typeface="BodoniURW"/>
              </a:rPr>
              <a:t>The affected individual is a minor.</a:t>
            </a:r>
          </a:p>
          <a:p>
            <a:endParaRPr lang="en-US" sz="2200">
              <a:latin typeface="BodoniURW"/>
            </a:endParaRPr>
          </a:p>
        </p:txBody>
      </p:sp>
      <p:sp>
        <p:nvSpPr>
          <p:cNvPr id="5" name="TextBox 4">
            <a:extLst>
              <a:ext uri="{FF2B5EF4-FFF2-40B4-BE49-F238E27FC236}">
                <a16:creationId xmlns:a16="http://schemas.microsoft.com/office/drawing/2014/main" id="{353BDF92-F133-46C4-F48A-1CB3BC5BA4E0}"/>
              </a:ext>
            </a:extLst>
          </p:cNvPr>
          <p:cNvSpPr txBox="1"/>
          <p:nvPr/>
        </p:nvSpPr>
        <p:spPr>
          <a:xfrm>
            <a:off x="1252430" y="1447886"/>
            <a:ext cx="9687139" cy="830997"/>
          </a:xfrm>
          <a:prstGeom prst="rect">
            <a:avLst/>
          </a:prstGeom>
          <a:noFill/>
        </p:spPr>
        <p:txBody>
          <a:bodyPr wrap="square" rtlCol="0">
            <a:spAutoFit/>
          </a:bodyPr>
          <a:lstStyle/>
          <a:p>
            <a:pPr algn="ctr"/>
            <a:r>
              <a:rPr lang="en-US" sz="2400" b="1" i="1">
                <a:latin typeface="BodoniURW"/>
              </a:rPr>
              <a:t>The person affected is in control of the process.</a:t>
            </a:r>
          </a:p>
          <a:p>
            <a:pPr algn="ctr"/>
            <a:r>
              <a:rPr lang="en-US" sz="2400" b="1" i="1">
                <a:latin typeface="BodoniURW"/>
              </a:rPr>
              <a:t> </a:t>
            </a:r>
          </a:p>
        </p:txBody>
      </p:sp>
    </p:spTree>
    <p:extLst>
      <p:ext uri="{BB962C8B-B14F-4D97-AF65-F5344CB8AC3E}">
        <p14:creationId xmlns:p14="http://schemas.microsoft.com/office/powerpoint/2010/main" val="3220796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31629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14" name="TextBox 13">
            <a:extLst>
              <a:ext uri="{FF2B5EF4-FFF2-40B4-BE49-F238E27FC236}">
                <a16:creationId xmlns:a16="http://schemas.microsoft.com/office/drawing/2014/main" id="{61904113-9284-F64A-A160-56FBAF094A64}"/>
              </a:ext>
            </a:extLst>
          </p:cNvPr>
          <p:cNvSpPr txBox="1"/>
          <p:nvPr/>
        </p:nvSpPr>
        <p:spPr>
          <a:xfrm>
            <a:off x="429111" y="405670"/>
            <a:ext cx="11333778" cy="923330"/>
          </a:xfrm>
          <a:prstGeom prst="rect">
            <a:avLst/>
          </a:prstGeom>
          <a:noFill/>
        </p:spPr>
        <p:txBody>
          <a:bodyPr wrap="square" rtlCol="0">
            <a:spAutoFit/>
          </a:bodyPr>
          <a:lstStyle/>
          <a:p>
            <a:pPr algn="ctr" rtl="0">
              <a:spcBef>
                <a:spcPts val="0"/>
              </a:spcBef>
              <a:spcAft>
                <a:spcPts val="0"/>
              </a:spcAft>
            </a:pPr>
            <a:r>
              <a:rPr lang="en-US" sz="3600" b="1">
                <a:latin typeface="BodoniURW"/>
              </a:rPr>
              <a:t>Potential RMBL Actions</a:t>
            </a:r>
            <a:endParaRPr lang="en-US" sz="3600" b="0">
              <a:effectLst/>
              <a:latin typeface="BodoniURW"/>
            </a:endParaRPr>
          </a:p>
          <a:p>
            <a:endParaRPr lang="en-US" b="1">
              <a:solidFill>
                <a:srgbClr val="ABDDF7"/>
              </a:solidFill>
              <a:latin typeface="Open Sans" panose="020B0606030504020204" pitchFamily="34" charset="0"/>
            </a:endParaRPr>
          </a:p>
        </p:txBody>
      </p:sp>
      <p:sp>
        <p:nvSpPr>
          <p:cNvPr id="2" name="TextBox 1">
            <a:extLst>
              <a:ext uri="{FF2B5EF4-FFF2-40B4-BE49-F238E27FC236}">
                <a16:creationId xmlns:a16="http://schemas.microsoft.com/office/drawing/2014/main" id="{63171E2A-826C-94ED-2B7B-0A7DED620BF7}"/>
              </a:ext>
            </a:extLst>
          </p:cNvPr>
          <p:cNvSpPr txBox="1"/>
          <p:nvPr/>
        </p:nvSpPr>
        <p:spPr>
          <a:xfrm>
            <a:off x="429111" y="2156186"/>
            <a:ext cx="11096553" cy="2800767"/>
          </a:xfrm>
          <a:prstGeom prst="rect">
            <a:avLst/>
          </a:prstGeom>
          <a:noFill/>
        </p:spPr>
        <p:txBody>
          <a:bodyPr wrap="square" rtlCol="0">
            <a:spAutoFit/>
          </a:bodyPr>
          <a:lstStyle/>
          <a:p>
            <a:r>
              <a:rPr lang="en-US" sz="2200" b="1">
                <a:solidFill>
                  <a:srgbClr val="F24F00"/>
                </a:solidFill>
                <a:latin typeface="BodoniURW"/>
              </a:rPr>
              <a:t>No investigation: </a:t>
            </a:r>
            <a:r>
              <a:rPr lang="en-US" sz="2200">
                <a:latin typeface="BodoniURW"/>
              </a:rPr>
              <a:t>This is often by request of the Affected Person.  RMBL will record and monitor the incident. No additional actions will be taken.</a:t>
            </a:r>
          </a:p>
          <a:p>
            <a:endParaRPr lang="en-US" sz="2200">
              <a:latin typeface="BodoniURW"/>
            </a:endParaRPr>
          </a:p>
          <a:p>
            <a:r>
              <a:rPr lang="en-US" sz="2200" b="1">
                <a:solidFill>
                  <a:srgbClr val="F24F00"/>
                </a:solidFill>
                <a:latin typeface="BodoniURW"/>
              </a:rPr>
              <a:t>Informal Investigation</a:t>
            </a:r>
            <a:r>
              <a:rPr lang="en-US" sz="2200">
                <a:latin typeface="BodoniURW"/>
              </a:rPr>
              <a:t>: The Title IX Coordinator and possibly other staff will work with the Affected person and possibly with the Accused person to find an internal solution. RMBL has the ability and responsibility to take immediate action to </a:t>
            </a:r>
            <a:r>
              <a:rPr lang="en-US" sz="2200" b="1">
                <a:latin typeface="BodoniURW"/>
              </a:rPr>
              <a:t>ensure the safety of RMBL’s scientists and students</a:t>
            </a:r>
            <a:r>
              <a:rPr lang="en-US" sz="2200">
                <a:latin typeface="BodoniURW"/>
              </a:rPr>
              <a:t>. This may include changes to housing or lab assignments, mediation, or other actions, up to the removal from the program of the Accused. </a:t>
            </a:r>
          </a:p>
        </p:txBody>
      </p:sp>
      <p:sp>
        <p:nvSpPr>
          <p:cNvPr id="4" name="TextBox 3">
            <a:extLst>
              <a:ext uri="{FF2B5EF4-FFF2-40B4-BE49-F238E27FC236}">
                <a16:creationId xmlns:a16="http://schemas.microsoft.com/office/drawing/2014/main" id="{D78E83BC-B447-5BED-D9C5-C98DAD280545}"/>
              </a:ext>
            </a:extLst>
          </p:cNvPr>
          <p:cNvSpPr txBox="1"/>
          <p:nvPr/>
        </p:nvSpPr>
        <p:spPr>
          <a:xfrm>
            <a:off x="647412" y="1155033"/>
            <a:ext cx="10897173" cy="769441"/>
          </a:xfrm>
          <a:prstGeom prst="rect">
            <a:avLst/>
          </a:prstGeom>
          <a:noFill/>
        </p:spPr>
        <p:txBody>
          <a:bodyPr wrap="square" rtlCol="0">
            <a:spAutoFit/>
          </a:bodyPr>
          <a:lstStyle/>
          <a:p>
            <a:pPr algn="ctr"/>
            <a:r>
              <a:rPr lang="en-US" sz="2200" b="0" i="1" u="none" strike="noStrike">
                <a:effectLst/>
                <a:latin typeface="BodoniURW"/>
              </a:rPr>
              <a:t>RMBL will reach out to those affected by the reported behavior to find a course of action to make the environment safe. Possible actions may include:</a:t>
            </a:r>
            <a:endParaRPr lang="en-US" sz="2200" i="1">
              <a:latin typeface="BodoniURW"/>
            </a:endParaRPr>
          </a:p>
        </p:txBody>
      </p:sp>
    </p:spTree>
    <p:extLst>
      <p:ext uri="{BB962C8B-B14F-4D97-AF65-F5344CB8AC3E}">
        <p14:creationId xmlns:p14="http://schemas.microsoft.com/office/powerpoint/2010/main" val="829712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295657"/>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14" name="TextBox 13">
            <a:extLst>
              <a:ext uri="{FF2B5EF4-FFF2-40B4-BE49-F238E27FC236}">
                <a16:creationId xmlns:a16="http://schemas.microsoft.com/office/drawing/2014/main" id="{61904113-9284-F64A-A160-56FBAF094A64}"/>
              </a:ext>
            </a:extLst>
          </p:cNvPr>
          <p:cNvSpPr txBox="1"/>
          <p:nvPr/>
        </p:nvSpPr>
        <p:spPr>
          <a:xfrm>
            <a:off x="429111" y="405670"/>
            <a:ext cx="11333778" cy="923330"/>
          </a:xfrm>
          <a:prstGeom prst="rect">
            <a:avLst/>
          </a:prstGeom>
          <a:noFill/>
        </p:spPr>
        <p:txBody>
          <a:bodyPr wrap="square" rtlCol="0">
            <a:spAutoFit/>
          </a:bodyPr>
          <a:lstStyle/>
          <a:p>
            <a:pPr algn="ctr" rtl="0">
              <a:spcBef>
                <a:spcPts val="0"/>
              </a:spcBef>
              <a:spcAft>
                <a:spcPts val="0"/>
              </a:spcAft>
            </a:pPr>
            <a:r>
              <a:rPr lang="en-US" sz="3600" b="1">
                <a:latin typeface="BodoniURW"/>
              </a:rPr>
              <a:t>Potential RMBL Actions</a:t>
            </a:r>
            <a:endParaRPr lang="en-US" sz="3600" b="0">
              <a:effectLst/>
              <a:latin typeface="BodoniURW"/>
            </a:endParaRPr>
          </a:p>
          <a:p>
            <a:endParaRPr lang="en-US" b="1">
              <a:solidFill>
                <a:srgbClr val="ABDDF7"/>
              </a:solidFill>
              <a:latin typeface="Open Sans" panose="020B0606030504020204" pitchFamily="34" charset="0"/>
            </a:endParaRPr>
          </a:p>
        </p:txBody>
      </p:sp>
      <p:sp>
        <p:nvSpPr>
          <p:cNvPr id="2" name="TextBox 1">
            <a:extLst>
              <a:ext uri="{FF2B5EF4-FFF2-40B4-BE49-F238E27FC236}">
                <a16:creationId xmlns:a16="http://schemas.microsoft.com/office/drawing/2014/main" id="{63171E2A-826C-94ED-2B7B-0A7DED620BF7}"/>
              </a:ext>
            </a:extLst>
          </p:cNvPr>
          <p:cNvSpPr txBox="1"/>
          <p:nvPr/>
        </p:nvSpPr>
        <p:spPr>
          <a:xfrm>
            <a:off x="547723" y="1859339"/>
            <a:ext cx="11096553" cy="3139321"/>
          </a:xfrm>
          <a:prstGeom prst="rect">
            <a:avLst/>
          </a:prstGeom>
          <a:noFill/>
        </p:spPr>
        <p:txBody>
          <a:bodyPr wrap="square" rtlCol="0">
            <a:spAutoFit/>
          </a:bodyPr>
          <a:lstStyle/>
          <a:p>
            <a:r>
              <a:rPr lang="en-US" sz="2200" b="1" dirty="0">
                <a:solidFill>
                  <a:srgbClr val="F24F00"/>
                </a:solidFill>
                <a:latin typeface="BodoniURW"/>
              </a:rPr>
              <a:t>Full investigation: </a:t>
            </a:r>
            <a:r>
              <a:rPr lang="en-US" sz="2200" dirty="0">
                <a:latin typeface="BodoniURW"/>
              </a:rPr>
              <a:t>The Title IX Coordinator will bring in impartial and trained Title IX investigators to research the case. This is not a court case, but a process that investigates whether RMBL’s policies have been violated. If the Affected or the Accused person are affiliated with a home institution, RMBL will notify the Title IX or other appropriate office of their institutions. </a:t>
            </a:r>
          </a:p>
          <a:p>
            <a:endParaRPr lang="en-US" sz="2200" dirty="0">
              <a:latin typeface="BodoniURW"/>
            </a:endParaRPr>
          </a:p>
          <a:p>
            <a:r>
              <a:rPr lang="en-US" sz="2200" b="1" dirty="0">
                <a:solidFill>
                  <a:srgbClr val="F24F00"/>
                </a:solidFill>
                <a:latin typeface="BodoniURW"/>
              </a:rPr>
              <a:t>Involvement of Law Enforcement: </a:t>
            </a:r>
            <a:r>
              <a:rPr lang="en-US" sz="2200" dirty="0">
                <a:latin typeface="BodoniURW"/>
              </a:rPr>
              <a:t>Involving law enforcement may be an additional option. In the case of potential criminal sexual misconduct, RMBL will automatically notify law enforcement. </a:t>
            </a:r>
          </a:p>
        </p:txBody>
      </p:sp>
    </p:spTree>
    <p:extLst>
      <p:ext uri="{BB962C8B-B14F-4D97-AF65-F5344CB8AC3E}">
        <p14:creationId xmlns:p14="http://schemas.microsoft.com/office/powerpoint/2010/main" val="3277284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179269" y="6380639"/>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143257" y="6380639"/>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14" name="TextBox 13">
            <a:extLst>
              <a:ext uri="{FF2B5EF4-FFF2-40B4-BE49-F238E27FC236}">
                <a16:creationId xmlns:a16="http://schemas.microsoft.com/office/drawing/2014/main" id="{61904113-9284-F64A-A160-56FBAF094A64}"/>
              </a:ext>
            </a:extLst>
          </p:cNvPr>
          <p:cNvSpPr txBox="1"/>
          <p:nvPr/>
        </p:nvSpPr>
        <p:spPr>
          <a:xfrm>
            <a:off x="429111" y="130715"/>
            <a:ext cx="11333778" cy="923330"/>
          </a:xfrm>
          <a:prstGeom prst="rect">
            <a:avLst/>
          </a:prstGeom>
          <a:noFill/>
        </p:spPr>
        <p:txBody>
          <a:bodyPr wrap="square" rtlCol="0">
            <a:spAutoFit/>
          </a:bodyPr>
          <a:lstStyle/>
          <a:p>
            <a:pPr algn="ctr" rtl="0">
              <a:spcBef>
                <a:spcPts val="0"/>
              </a:spcBef>
              <a:spcAft>
                <a:spcPts val="0"/>
              </a:spcAft>
            </a:pPr>
            <a:r>
              <a:rPr lang="en-US" sz="3600" b="1">
                <a:latin typeface="BodoniURW"/>
              </a:rPr>
              <a:t>How can you help? Be an active bystander!</a:t>
            </a:r>
            <a:endParaRPr lang="en-US" sz="3600" b="0">
              <a:effectLst/>
              <a:latin typeface="BodoniURW"/>
            </a:endParaRPr>
          </a:p>
          <a:p>
            <a:endParaRPr lang="en-US" b="1">
              <a:solidFill>
                <a:srgbClr val="ABDDF7"/>
              </a:solidFill>
              <a:latin typeface="Open Sans" panose="020B0606030504020204" pitchFamily="34" charset="0"/>
            </a:endParaRPr>
          </a:p>
        </p:txBody>
      </p:sp>
      <p:sp>
        <p:nvSpPr>
          <p:cNvPr id="3" name="Oval 2">
            <a:extLst>
              <a:ext uri="{FF2B5EF4-FFF2-40B4-BE49-F238E27FC236}">
                <a16:creationId xmlns:a16="http://schemas.microsoft.com/office/drawing/2014/main" id="{2460EA5E-9A09-BC31-5301-1049B5A403BF}"/>
              </a:ext>
            </a:extLst>
          </p:cNvPr>
          <p:cNvSpPr/>
          <p:nvPr/>
        </p:nvSpPr>
        <p:spPr>
          <a:xfrm>
            <a:off x="4094233" y="1009985"/>
            <a:ext cx="3785758" cy="2573183"/>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chemeClr val="bg1"/>
                </a:solidFill>
                <a:latin typeface="BodoniURW"/>
              </a:rPr>
              <a:t>Five</a:t>
            </a:r>
            <a:r>
              <a:rPr lang="en-US" sz="3600" b="1">
                <a:solidFill>
                  <a:srgbClr val="F24F00"/>
                </a:solidFill>
                <a:latin typeface="BodoniURW"/>
              </a:rPr>
              <a:t> </a:t>
            </a:r>
            <a:r>
              <a:rPr lang="en-US" sz="3600" b="1">
                <a:solidFill>
                  <a:schemeClr val="bg1"/>
                </a:solidFill>
                <a:latin typeface="BodoniURW"/>
              </a:rPr>
              <a:t>Ds of Bystander Intervention </a:t>
            </a:r>
          </a:p>
        </p:txBody>
      </p:sp>
      <p:sp>
        <p:nvSpPr>
          <p:cNvPr id="4" name="Arrow: Down 3">
            <a:extLst>
              <a:ext uri="{FF2B5EF4-FFF2-40B4-BE49-F238E27FC236}">
                <a16:creationId xmlns:a16="http://schemas.microsoft.com/office/drawing/2014/main" id="{E7487CCD-3B79-07E8-E192-8949CE5DF16D}"/>
              </a:ext>
            </a:extLst>
          </p:cNvPr>
          <p:cNvSpPr/>
          <p:nvPr/>
        </p:nvSpPr>
        <p:spPr>
          <a:xfrm rot="15598773">
            <a:off x="7925949" y="1833012"/>
            <a:ext cx="665747" cy="604941"/>
          </a:xfrm>
          <a:prstGeom prst="down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6">
            <a:extLst>
              <a:ext uri="{FF2B5EF4-FFF2-40B4-BE49-F238E27FC236}">
                <a16:creationId xmlns:a16="http://schemas.microsoft.com/office/drawing/2014/main" id="{605DFB50-E84E-BDA7-57DE-1AFF49F38DA8}"/>
              </a:ext>
            </a:extLst>
          </p:cNvPr>
          <p:cNvSpPr/>
          <p:nvPr/>
        </p:nvSpPr>
        <p:spPr>
          <a:xfrm>
            <a:off x="8842181" y="873597"/>
            <a:ext cx="2677038" cy="2573183"/>
          </a:xfrm>
          <a:prstGeom prst="flowChartConnector">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200" b="1" u="sng">
                <a:latin typeface="BodoniURW"/>
              </a:rPr>
              <a:t>Distract</a:t>
            </a:r>
            <a:endParaRPr lang="en-US" u="sng">
              <a:latin typeface="BodoniURW"/>
            </a:endParaRPr>
          </a:p>
          <a:p>
            <a:pPr algn="ctr"/>
            <a:r>
              <a:rPr lang="en-US" sz="1800">
                <a:latin typeface="BodoniURW"/>
              </a:rPr>
              <a:t>Diffuse th</a:t>
            </a:r>
            <a:r>
              <a:rPr lang="en-US">
                <a:latin typeface="BodoniURW"/>
              </a:rPr>
              <a:t>e situation by distracting those involved ("Look at the marmot!”) </a:t>
            </a:r>
            <a:endParaRPr lang="en-US" sz="1800">
              <a:latin typeface="BodoniURW"/>
            </a:endParaRPr>
          </a:p>
        </p:txBody>
      </p:sp>
      <p:sp>
        <p:nvSpPr>
          <p:cNvPr id="12" name="Flowchart: Connector 11">
            <a:extLst>
              <a:ext uri="{FF2B5EF4-FFF2-40B4-BE49-F238E27FC236}">
                <a16:creationId xmlns:a16="http://schemas.microsoft.com/office/drawing/2014/main" id="{8B19D382-B2BF-D178-7A05-86EBD2C9AE0D}"/>
              </a:ext>
            </a:extLst>
          </p:cNvPr>
          <p:cNvSpPr/>
          <p:nvPr/>
        </p:nvSpPr>
        <p:spPr>
          <a:xfrm>
            <a:off x="7838052" y="3624098"/>
            <a:ext cx="2677038" cy="2432944"/>
          </a:xfrm>
          <a:prstGeom prst="flowChartConnector">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u="sng">
                <a:latin typeface="BodoniURW"/>
              </a:rPr>
              <a:t> Delay</a:t>
            </a:r>
          </a:p>
          <a:p>
            <a:pPr algn="ctr"/>
            <a:r>
              <a:rPr lang="en-US">
                <a:latin typeface="BodoniURW"/>
              </a:rPr>
              <a:t>Check in with the targeted individual after the incident. </a:t>
            </a:r>
          </a:p>
          <a:p>
            <a:endParaRPr lang="en-US" sz="1800">
              <a:latin typeface="BodoniURW"/>
            </a:endParaRPr>
          </a:p>
        </p:txBody>
      </p:sp>
      <p:sp>
        <p:nvSpPr>
          <p:cNvPr id="13" name="Flowchart: Connector 12">
            <a:extLst>
              <a:ext uri="{FF2B5EF4-FFF2-40B4-BE49-F238E27FC236}">
                <a16:creationId xmlns:a16="http://schemas.microsoft.com/office/drawing/2014/main" id="{7332C109-D181-FB92-BDBF-7CFF00E67E49}"/>
              </a:ext>
            </a:extLst>
          </p:cNvPr>
          <p:cNvSpPr/>
          <p:nvPr/>
        </p:nvSpPr>
        <p:spPr>
          <a:xfrm>
            <a:off x="4730334" y="4386415"/>
            <a:ext cx="2462618" cy="2296364"/>
          </a:xfrm>
          <a:prstGeom prst="flowChartConnector">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u="sng">
                <a:latin typeface="BodoniURW"/>
              </a:rPr>
              <a:t>Delegate</a:t>
            </a:r>
          </a:p>
          <a:p>
            <a:pPr algn="ctr"/>
            <a:r>
              <a:rPr lang="en-US">
                <a:latin typeface="BodoniURW"/>
              </a:rPr>
              <a:t>Seek out someone to help respond</a:t>
            </a:r>
            <a:endParaRPr lang="en-US" sz="1800">
              <a:latin typeface="BodoniURW"/>
            </a:endParaRPr>
          </a:p>
        </p:txBody>
      </p:sp>
      <p:sp>
        <p:nvSpPr>
          <p:cNvPr id="15" name="Flowchart: Connector 14">
            <a:extLst>
              <a:ext uri="{FF2B5EF4-FFF2-40B4-BE49-F238E27FC236}">
                <a16:creationId xmlns:a16="http://schemas.microsoft.com/office/drawing/2014/main" id="{3EDC8A55-7A2C-4B6C-6659-FEDAC379F426}"/>
              </a:ext>
            </a:extLst>
          </p:cNvPr>
          <p:cNvSpPr/>
          <p:nvPr/>
        </p:nvSpPr>
        <p:spPr>
          <a:xfrm>
            <a:off x="1188280" y="3505492"/>
            <a:ext cx="2736302" cy="2629222"/>
          </a:xfrm>
          <a:prstGeom prst="flowChartConnector">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u="sng">
                <a:latin typeface="BodoniURW"/>
              </a:rPr>
              <a:t> Document</a:t>
            </a:r>
          </a:p>
          <a:p>
            <a:pPr algn="ctr"/>
            <a:r>
              <a:rPr lang="en-US">
                <a:latin typeface="BodoniURW"/>
              </a:rPr>
              <a:t>Record the incident with your phone or take notes as potential supportive evidence in a future report. </a:t>
            </a:r>
          </a:p>
        </p:txBody>
      </p:sp>
      <p:sp>
        <p:nvSpPr>
          <p:cNvPr id="16" name="Flowchart: Connector 15">
            <a:extLst>
              <a:ext uri="{FF2B5EF4-FFF2-40B4-BE49-F238E27FC236}">
                <a16:creationId xmlns:a16="http://schemas.microsoft.com/office/drawing/2014/main" id="{6F908E96-9634-11A8-E954-55CE8F3C4475}"/>
              </a:ext>
            </a:extLst>
          </p:cNvPr>
          <p:cNvSpPr/>
          <p:nvPr/>
        </p:nvSpPr>
        <p:spPr>
          <a:xfrm>
            <a:off x="478780" y="946622"/>
            <a:ext cx="2660950" cy="2475234"/>
          </a:xfrm>
          <a:prstGeom prst="flowChartConnector">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u="sng">
                <a:latin typeface="BodoniURW"/>
              </a:rPr>
              <a:t>Direct</a:t>
            </a:r>
          </a:p>
          <a:p>
            <a:pPr algn="ctr"/>
            <a:r>
              <a:rPr lang="en-US">
                <a:latin typeface="BodoniURW"/>
              </a:rPr>
              <a:t>Confront threatening or inappropriate behavior in a safe and respectful manner.</a:t>
            </a:r>
            <a:endParaRPr lang="en-US" sz="1800">
              <a:latin typeface="BodoniURW"/>
            </a:endParaRPr>
          </a:p>
        </p:txBody>
      </p:sp>
      <p:sp>
        <p:nvSpPr>
          <p:cNvPr id="17" name="Arrow: Down 16">
            <a:extLst>
              <a:ext uri="{FF2B5EF4-FFF2-40B4-BE49-F238E27FC236}">
                <a16:creationId xmlns:a16="http://schemas.microsoft.com/office/drawing/2014/main" id="{1F8C4413-1E30-6BB8-FD08-46B4AB3CFAD5}"/>
              </a:ext>
            </a:extLst>
          </p:cNvPr>
          <p:cNvSpPr/>
          <p:nvPr/>
        </p:nvSpPr>
        <p:spPr>
          <a:xfrm>
            <a:off x="5628769" y="3682321"/>
            <a:ext cx="665747" cy="604941"/>
          </a:xfrm>
          <a:prstGeom prst="down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DC6AA542-F17D-5923-C0FF-08DE1F613D81}"/>
              </a:ext>
            </a:extLst>
          </p:cNvPr>
          <p:cNvSpPr/>
          <p:nvPr/>
        </p:nvSpPr>
        <p:spPr>
          <a:xfrm rot="2623700">
            <a:off x="3641304" y="3233653"/>
            <a:ext cx="665747" cy="604941"/>
          </a:xfrm>
          <a:prstGeom prst="down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8B997A3D-7122-71CF-D8B4-D5693AEF7AA3}"/>
              </a:ext>
            </a:extLst>
          </p:cNvPr>
          <p:cNvSpPr/>
          <p:nvPr/>
        </p:nvSpPr>
        <p:spPr>
          <a:xfrm rot="18584780">
            <a:off x="7547118" y="3032172"/>
            <a:ext cx="665747" cy="604941"/>
          </a:xfrm>
          <a:prstGeom prst="down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F196EF77-AA00-C598-64E8-D01A6F9E961B}"/>
              </a:ext>
            </a:extLst>
          </p:cNvPr>
          <p:cNvSpPr/>
          <p:nvPr/>
        </p:nvSpPr>
        <p:spPr>
          <a:xfrm rot="5747462">
            <a:off x="3368953" y="1857719"/>
            <a:ext cx="665747" cy="604941"/>
          </a:xfrm>
          <a:prstGeom prst="downArrow">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978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2F3D51-C222-9835-A2A4-7BF371F62C54}"/>
              </a:ext>
            </a:extLst>
          </p:cNvPr>
          <p:cNvSpPr/>
          <p:nvPr/>
        </p:nvSpPr>
        <p:spPr>
          <a:xfrm>
            <a:off x="0" y="0"/>
            <a:ext cx="12192000" cy="1265035"/>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0" u="none" strike="noStrike">
                <a:solidFill>
                  <a:schemeClr val="bg1"/>
                </a:solidFill>
                <a:effectLst/>
                <a:latin typeface="BodoniURW"/>
              </a:rPr>
              <a:t>Get involved! </a:t>
            </a:r>
            <a:endParaRPr lang="en-US" sz="4000">
              <a:solidFill>
                <a:schemeClr val="bg1"/>
              </a:solidFill>
              <a:latin typeface="BodoniURW"/>
            </a:endParaRPr>
          </a:p>
        </p:txBody>
      </p:sp>
      <p:sp>
        <p:nvSpPr>
          <p:cNvPr id="4" name="TextBox 3">
            <a:extLst>
              <a:ext uri="{FF2B5EF4-FFF2-40B4-BE49-F238E27FC236}">
                <a16:creationId xmlns:a16="http://schemas.microsoft.com/office/drawing/2014/main" id="{3C8E2696-FA53-1F0A-BF8F-ADD84D2B8516}"/>
              </a:ext>
            </a:extLst>
          </p:cNvPr>
          <p:cNvSpPr txBox="1"/>
          <p:nvPr/>
        </p:nvSpPr>
        <p:spPr>
          <a:xfrm>
            <a:off x="300789" y="3069093"/>
            <a:ext cx="11717039" cy="3816429"/>
          </a:xfrm>
          <a:prstGeom prst="rect">
            <a:avLst/>
          </a:prstGeom>
          <a:noFill/>
        </p:spPr>
        <p:txBody>
          <a:bodyPr wrap="square" lIns="91440" tIns="45720" rIns="91440" bIns="45720" anchor="t">
            <a:spAutoFit/>
          </a:bodyPr>
          <a:lstStyle/>
          <a:p>
            <a:r>
              <a:rPr lang="en-US" sz="2200" b="1">
                <a:solidFill>
                  <a:srgbClr val="F24F00"/>
                </a:solidFill>
                <a:latin typeface="BodoniURW"/>
              </a:rPr>
              <a:t>Community Safety Workshops: </a:t>
            </a:r>
            <a:r>
              <a:rPr lang="en-US" sz="2200">
                <a:latin typeface="BodoniURW"/>
              </a:rPr>
              <a:t>Participate in upcoming workshops that are free to the community.  Watch for scheduling announcements.</a:t>
            </a:r>
          </a:p>
          <a:p>
            <a:endParaRPr lang="en-US" sz="2200">
              <a:latin typeface="BodoniURW"/>
            </a:endParaRPr>
          </a:p>
          <a:p>
            <a:r>
              <a:rPr lang="en-US" sz="2200" b="1">
                <a:solidFill>
                  <a:srgbClr val="F24F00"/>
                </a:solidFill>
                <a:latin typeface="BodoniURW"/>
              </a:rPr>
              <a:t>RMBL Community Engagement Committee: </a:t>
            </a:r>
            <a:r>
              <a:rPr lang="en-US" sz="2200">
                <a:latin typeface="BodoniURW"/>
              </a:rPr>
              <a:t>Join the Community Engagement Committee and/or participate in their programming.</a:t>
            </a:r>
          </a:p>
          <a:p>
            <a:endParaRPr lang="en-US" sz="2200">
              <a:latin typeface="BodoniURW"/>
            </a:endParaRPr>
          </a:p>
          <a:p>
            <a:r>
              <a:rPr lang="en-US" sz="2200" b="1">
                <a:solidFill>
                  <a:srgbClr val="F24F00"/>
                </a:solidFill>
                <a:latin typeface="BodoniURW"/>
              </a:rPr>
              <a:t>Contribute your Ideas: </a:t>
            </a:r>
            <a:r>
              <a:rPr lang="en-US" sz="2200">
                <a:latin typeface="BodoniURW"/>
              </a:rPr>
              <a:t>Let us know your ideas for making the community safer.  </a:t>
            </a:r>
          </a:p>
          <a:p>
            <a:endParaRPr lang="en-US" sz="2200">
              <a:latin typeface="BodoniURW"/>
            </a:endParaRPr>
          </a:p>
          <a:p>
            <a:r>
              <a:rPr lang="en-US" sz="2200" b="1">
                <a:solidFill>
                  <a:srgbClr val="F24F00"/>
                </a:solidFill>
                <a:latin typeface="BodoniURW"/>
              </a:rPr>
              <a:t>And more!: </a:t>
            </a:r>
            <a:r>
              <a:rPr lang="en-US" sz="2200">
                <a:latin typeface="BodoniURW"/>
              </a:rPr>
              <a:t>Stay tuned for more opportunities to engage on these important topics.</a:t>
            </a:r>
          </a:p>
          <a:p>
            <a:endParaRPr lang="en-US" sz="2200">
              <a:latin typeface="BodoniURW"/>
            </a:endParaRPr>
          </a:p>
          <a:p>
            <a:endParaRPr lang="en-US" sz="2200">
              <a:latin typeface="BodoniURW"/>
            </a:endParaRPr>
          </a:p>
        </p:txBody>
      </p:sp>
      <p:sp>
        <p:nvSpPr>
          <p:cNvPr id="5" name="TextBox 4">
            <a:extLst>
              <a:ext uri="{FF2B5EF4-FFF2-40B4-BE49-F238E27FC236}">
                <a16:creationId xmlns:a16="http://schemas.microsoft.com/office/drawing/2014/main" id="{353BDF92-F133-46C4-F48A-1CB3BC5BA4E0}"/>
              </a:ext>
            </a:extLst>
          </p:cNvPr>
          <p:cNvSpPr txBox="1"/>
          <p:nvPr/>
        </p:nvSpPr>
        <p:spPr>
          <a:xfrm>
            <a:off x="185358" y="1443789"/>
            <a:ext cx="11825604" cy="1446550"/>
          </a:xfrm>
          <a:prstGeom prst="rect">
            <a:avLst/>
          </a:prstGeom>
          <a:noFill/>
        </p:spPr>
        <p:txBody>
          <a:bodyPr wrap="square" lIns="91440" tIns="45720" rIns="91440" bIns="45720" rtlCol="0" anchor="t">
            <a:spAutoFit/>
          </a:bodyPr>
          <a:lstStyle/>
          <a:p>
            <a:pPr algn="ctr"/>
            <a:r>
              <a:rPr lang="en-US" sz="2200" i="0" u="none" strike="noStrike">
                <a:effectLst/>
                <a:latin typeface="BodoniURW"/>
              </a:rPr>
              <a:t>The most effective way we can prevent harm to any member of our community is by looking out for each other. All RMBL community members are expected to share in the responsibility of creating a culture of respect.</a:t>
            </a:r>
            <a:r>
              <a:rPr lang="en-US" sz="2200">
                <a:latin typeface="BodoniURW"/>
              </a:rPr>
              <a:t> </a:t>
            </a:r>
            <a:r>
              <a:rPr lang="en-US" sz="2200" i="1" u="none" strike="noStrike">
                <a:effectLst/>
                <a:latin typeface="BodoniURW"/>
              </a:rPr>
              <a:t> </a:t>
            </a:r>
            <a:r>
              <a:rPr lang="en-US" sz="2200">
                <a:latin typeface="BodoniURW"/>
              </a:rPr>
              <a:t>The best way to address this important topic is to be an active bystander and continue the conversation. </a:t>
            </a:r>
            <a:r>
              <a:rPr lang="en-US" sz="2200" i="1">
                <a:latin typeface="BodoniURW"/>
              </a:rPr>
              <a:t>Below are some opportunities to stay involved.</a:t>
            </a:r>
          </a:p>
        </p:txBody>
      </p:sp>
      <p:pic>
        <p:nvPicPr>
          <p:cNvPr id="3" name="Picture 2">
            <a:extLst>
              <a:ext uri="{FF2B5EF4-FFF2-40B4-BE49-F238E27FC236}">
                <a16:creationId xmlns:a16="http://schemas.microsoft.com/office/drawing/2014/main" id="{F9E876CE-A6D3-4CDE-ADB7-F4F2DE90AE93}"/>
              </a:ext>
            </a:extLst>
          </p:cNvPr>
          <p:cNvPicPr>
            <a:picLocks noChangeAspect="1"/>
          </p:cNvPicPr>
          <p:nvPr/>
        </p:nvPicPr>
        <p:blipFill>
          <a:blip r:embed="rId2"/>
          <a:stretch>
            <a:fillRect/>
          </a:stretch>
        </p:blipFill>
        <p:spPr>
          <a:xfrm>
            <a:off x="284205" y="6295657"/>
            <a:ext cx="3188043" cy="313346"/>
          </a:xfrm>
          <a:prstGeom prst="rect">
            <a:avLst/>
          </a:prstGeom>
        </p:spPr>
      </p:pic>
    </p:spTree>
    <p:extLst>
      <p:ext uri="{BB962C8B-B14F-4D97-AF65-F5344CB8AC3E}">
        <p14:creationId xmlns:p14="http://schemas.microsoft.com/office/powerpoint/2010/main" val="3559816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E40263-E759-01F7-67A1-63BDB2C00CB2}"/>
              </a:ext>
            </a:extLst>
          </p:cNvPr>
          <p:cNvSpPr/>
          <p:nvPr/>
        </p:nvSpPr>
        <p:spPr>
          <a:xfrm>
            <a:off x="-1" y="0"/>
            <a:ext cx="4510123" cy="6858000"/>
          </a:xfrm>
          <a:prstGeom prst="rect">
            <a:avLst/>
          </a:prstGeom>
          <a:solidFill>
            <a:srgbClr val="F24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5" name="TextBox 4">
            <a:extLst>
              <a:ext uri="{FF2B5EF4-FFF2-40B4-BE49-F238E27FC236}">
                <a16:creationId xmlns:a16="http://schemas.microsoft.com/office/drawing/2014/main" id="{91DEB311-35BB-0F88-02FE-43CC06C65CF4}"/>
              </a:ext>
            </a:extLst>
          </p:cNvPr>
          <p:cNvSpPr txBox="1"/>
          <p:nvPr/>
        </p:nvSpPr>
        <p:spPr>
          <a:xfrm>
            <a:off x="-1" y="132672"/>
            <a:ext cx="4510123" cy="646331"/>
          </a:xfrm>
          <a:prstGeom prst="rect">
            <a:avLst/>
          </a:prstGeom>
          <a:noFill/>
        </p:spPr>
        <p:txBody>
          <a:bodyPr wrap="square" rtlCol="0">
            <a:spAutoFit/>
          </a:bodyPr>
          <a:lstStyle/>
          <a:p>
            <a:pPr algn="ctr"/>
            <a:r>
              <a:rPr lang="en-US" sz="3600" b="1" i="0" u="none" strike="noStrike">
                <a:solidFill>
                  <a:schemeClr val="bg1"/>
                </a:solidFill>
                <a:effectLst/>
                <a:latin typeface="BodoniURW"/>
              </a:rPr>
              <a:t>Contact Information</a:t>
            </a:r>
            <a:endParaRPr lang="en-US" sz="3600">
              <a:solidFill>
                <a:schemeClr val="bg1"/>
              </a:solidFill>
              <a:latin typeface="BodoniURW"/>
            </a:endParaRPr>
          </a:p>
        </p:txBody>
      </p:sp>
      <p:sp>
        <p:nvSpPr>
          <p:cNvPr id="8" name="TextBox 7">
            <a:extLst>
              <a:ext uri="{FF2B5EF4-FFF2-40B4-BE49-F238E27FC236}">
                <a16:creationId xmlns:a16="http://schemas.microsoft.com/office/drawing/2014/main" id="{F9F786F4-4AD7-81DF-4E4F-CDC10A20B76F}"/>
              </a:ext>
            </a:extLst>
          </p:cNvPr>
          <p:cNvSpPr txBox="1"/>
          <p:nvPr/>
        </p:nvSpPr>
        <p:spPr>
          <a:xfrm>
            <a:off x="4620124" y="1044930"/>
            <a:ext cx="7012693" cy="400110"/>
          </a:xfrm>
          <a:prstGeom prst="rect">
            <a:avLst/>
          </a:prstGeom>
          <a:noFill/>
        </p:spPr>
        <p:txBody>
          <a:bodyPr wrap="square" lIns="91440" tIns="45720" rIns="91440" bIns="45720" anchor="t">
            <a:spAutoFit/>
          </a:bodyPr>
          <a:lstStyle/>
          <a:p>
            <a:r>
              <a:rPr lang="en-US" sz="2000" dirty="0">
                <a:latin typeface="BodoniURW"/>
              </a:rPr>
              <a:t>Jo Ann Beine; Phone/text: 970-258-7943, e-mail: joann@rmbl.org</a:t>
            </a:r>
          </a:p>
        </p:txBody>
      </p:sp>
      <p:sp>
        <p:nvSpPr>
          <p:cNvPr id="10" name="TextBox 9">
            <a:extLst>
              <a:ext uri="{FF2B5EF4-FFF2-40B4-BE49-F238E27FC236}">
                <a16:creationId xmlns:a16="http://schemas.microsoft.com/office/drawing/2014/main" id="{80091315-C4AB-0177-F95F-37E835818875}"/>
              </a:ext>
            </a:extLst>
          </p:cNvPr>
          <p:cNvSpPr txBox="1"/>
          <p:nvPr/>
        </p:nvSpPr>
        <p:spPr>
          <a:xfrm>
            <a:off x="4613577" y="3095154"/>
            <a:ext cx="6710186" cy="506292"/>
          </a:xfrm>
          <a:prstGeom prst="rect">
            <a:avLst/>
          </a:prstGeom>
          <a:noFill/>
        </p:spPr>
        <p:txBody>
          <a:bodyPr wrap="square">
            <a:spAutoFit/>
          </a:bodyPr>
          <a:lstStyle/>
          <a:p>
            <a:pPr>
              <a:lnSpc>
                <a:spcPct val="150000"/>
              </a:lnSpc>
            </a:pPr>
            <a:r>
              <a:rPr lang="en-US" sz="2000">
                <a:solidFill>
                  <a:srgbClr val="000000"/>
                </a:solidFill>
                <a:latin typeface="BodoniURW"/>
              </a:rPr>
              <a:t>Jeni Blacklock</a:t>
            </a:r>
            <a:r>
              <a:rPr lang="en-US" sz="2000" b="0" i="0" u="none" strike="noStrike" baseline="0">
                <a:solidFill>
                  <a:srgbClr val="000000"/>
                </a:solidFill>
                <a:latin typeface="BodoniURW"/>
              </a:rPr>
              <a:t>, PhD; e-mail: </a:t>
            </a:r>
            <a:r>
              <a:rPr lang="en-US" sz="2000">
                <a:solidFill>
                  <a:srgbClr val="000000"/>
                </a:solidFill>
                <a:latin typeface="BodoniURW"/>
              </a:rPr>
              <a:t>jblacklock@rmbl.org</a:t>
            </a:r>
            <a:endParaRPr lang="en-US" sz="2000" b="0" i="0" u="none" strike="noStrike" baseline="0">
              <a:solidFill>
                <a:srgbClr val="000000"/>
              </a:solidFill>
              <a:latin typeface="BodoniURW"/>
            </a:endParaRPr>
          </a:p>
        </p:txBody>
      </p:sp>
      <p:sp>
        <p:nvSpPr>
          <p:cNvPr id="4" name="TextBox 3">
            <a:extLst>
              <a:ext uri="{FF2B5EF4-FFF2-40B4-BE49-F238E27FC236}">
                <a16:creationId xmlns:a16="http://schemas.microsoft.com/office/drawing/2014/main" id="{FB120A84-C1E6-2CCC-E5AA-1CBBB2337FDB}"/>
              </a:ext>
            </a:extLst>
          </p:cNvPr>
          <p:cNvSpPr txBox="1"/>
          <p:nvPr/>
        </p:nvSpPr>
        <p:spPr>
          <a:xfrm>
            <a:off x="1" y="962498"/>
            <a:ext cx="4510122" cy="3970318"/>
          </a:xfrm>
          <a:prstGeom prst="rect">
            <a:avLst/>
          </a:prstGeom>
          <a:noFill/>
        </p:spPr>
        <p:txBody>
          <a:bodyPr wrap="square" lIns="91440" tIns="45720" rIns="91440" bIns="45720" rtlCol="0" anchor="t">
            <a:spAutoFit/>
          </a:bodyPr>
          <a:lstStyle/>
          <a:p>
            <a:pPr algn="r"/>
            <a:r>
              <a:rPr lang="en-US" sz="2400">
                <a:solidFill>
                  <a:schemeClr val="bg1"/>
                </a:solidFill>
                <a:latin typeface="BodoniURW"/>
              </a:rPr>
              <a:t>Title IX Coordinator</a:t>
            </a:r>
          </a:p>
          <a:p>
            <a:pPr algn="r"/>
            <a:endParaRPr lang="en-US" sz="2400">
              <a:solidFill>
                <a:schemeClr val="bg1"/>
              </a:solidFill>
              <a:latin typeface="BodoniURW"/>
            </a:endParaRPr>
          </a:p>
          <a:p>
            <a:pPr algn="r"/>
            <a:r>
              <a:rPr lang="en-US" sz="2400">
                <a:solidFill>
                  <a:schemeClr val="bg1"/>
                </a:solidFill>
                <a:latin typeface="BodoniURW"/>
              </a:rPr>
              <a:t>Science Director</a:t>
            </a:r>
          </a:p>
          <a:p>
            <a:pPr algn="r"/>
            <a:endParaRPr lang="en-US" sz="2400">
              <a:solidFill>
                <a:schemeClr val="bg1"/>
              </a:solidFill>
              <a:latin typeface="BodoniURW"/>
            </a:endParaRPr>
          </a:p>
          <a:p>
            <a:pPr algn="r"/>
            <a:r>
              <a:rPr lang="en-US" sz="2400">
                <a:solidFill>
                  <a:schemeClr val="bg1"/>
                </a:solidFill>
                <a:latin typeface="BodoniURW"/>
              </a:rPr>
              <a:t>Director of Operations</a:t>
            </a:r>
          </a:p>
          <a:p>
            <a:pPr algn="r"/>
            <a:endParaRPr lang="en-US" sz="2400">
              <a:solidFill>
                <a:schemeClr val="bg1"/>
              </a:solidFill>
              <a:latin typeface="BodoniURW"/>
            </a:endParaRPr>
          </a:p>
          <a:p>
            <a:pPr algn="r"/>
            <a:r>
              <a:rPr lang="en-US" sz="2400">
                <a:solidFill>
                  <a:schemeClr val="bg1"/>
                </a:solidFill>
                <a:latin typeface="BodoniURW"/>
              </a:rPr>
              <a:t>Executive Director </a:t>
            </a:r>
          </a:p>
          <a:p>
            <a:pPr algn="r"/>
            <a:endParaRPr lang="en-US" sz="2400">
              <a:solidFill>
                <a:schemeClr val="bg1"/>
              </a:solidFill>
              <a:latin typeface="BodoniURW"/>
            </a:endParaRPr>
          </a:p>
          <a:p>
            <a:pPr algn="r"/>
            <a:r>
              <a:rPr lang="en-US" sz="2400">
                <a:solidFill>
                  <a:schemeClr val="bg1"/>
                </a:solidFill>
                <a:latin typeface="BodoniURW"/>
              </a:rPr>
              <a:t>On-site (24 hour) Resident Support </a:t>
            </a:r>
          </a:p>
          <a:p>
            <a:endParaRPr lang="en-US"/>
          </a:p>
          <a:p>
            <a:endParaRPr lang="en-US"/>
          </a:p>
        </p:txBody>
      </p:sp>
      <p:sp>
        <p:nvSpPr>
          <p:cNvPr id="11" name="TextBox 10">
            <a:extLst>
              <a:ext uri="{FF2B5EF4-FFF2-40B4-BE49-F238E27FC236}">
                <a16:creationId xmlns:a16="http://schemas.microsoft.com/office/drawing/2014/main" id="{839CA62C-AD92-3337-D9F7-7B054948847A}"/>
              </a:ext>
            </a:extLst>
          </p:cNvPr>
          <p:cNvSpPr txBox="1"/>
          <p:nvPr/>
        </p:nvSpPr>
        <p:spPr>
          <a:xfrm>
            <a:off x="4620122" y="1631722"/>
            <a:ext cx="7012693" cy="506292"/>
          </a:xfrm>
          <a:prstGeom prst="rect">
            <a:avLst/>
          </a:prstGeom>
          <a:noFill/>
        </p:spPr>
        <p:txBody>
          <a:bodyPr wrap="square">
            <a:spAutoFit/>
          </a:bodyPr>
          <a:lstStyle/>
          <a:p>
            <a:pPr>
              <a:lnSpc>
                <a:spcPct val="150000"/>
              </a:lnSpc>
            </a:pPr>
            <a:r>
              <a:rPr lang="en-US" sz="2000" b="0" i="0" u="none" strike="noStrike" baseline="0">
                <a:solidFill>
                  <a:srgbClr val="000000"/>
                </a:solidFill>
                <a:latin typeface="BodoniURW"/>
              </a:rPr>
              <a:t>Jennie Reithel, PhD; e-mail: </a:t>
            </a:r>
            <a:r>
              <a:rPr lang="en-US" sz="2000" b="0" i="0" u="none" strike="noStrike" baseline="0">
                <a:solidFill>
                  <a:srgbClr val="000000"/>
                </a:solidFill>
                <a:latin typeface="BodoniURW"/>
                <a:hlinkClick r:id="rId2"/>
              </a:rPr>
              <a:t>Jennifer@rmbl.org</a:t>
            </a:r>
            <a:r>
              <a:rPr lang="en-US" sz="2000" b="0" i="0" u="none" strike="noStrike" baseline="0">
                <a:solidFill>
                  <a:srgbClr val="000000"/>
                </a:solidFill>
                <a:latin typeface="BodoniURW"/>
              </a:rPr>
              <a:t> </a:t>
            </a:r>
            <a:endParaRPr lang="en-US" sz="2000">
              <a:solidFill>
                <a:srgbClr val="000000"/>
              </a:solidFill>
              <a:latin typeface="BodoniURW"/>
            </a:endParaRPr>
          </a:p>
        </p:txBody>
      </p:sp>
      <p:sp>
        <p:nvSpPr>
          <p:cNvPr id="13" name="TextBox 12">
            <a:extLst>
              <a:ext uri="{FF2B5EF4-FFF2-40B4-BE49-F238E27FC236}">
                <a16:creationId xmlns:a16="http://schemas.microsoft.com/office/drawing/2014/main" id="{ACF6245E-A986-A9CD-4B61-A1BE78C030BF}"/>
              </a:ext>
            </a:extLst>
          </p:cNvPr>
          <p:cNvSpPr txBox="1"/>
          <p:nvPr/>
        </p:nvSpPr>
        <p:spPr>
          <a:xfrm>
            <a:off x="4563648" y="2363438"/>
            <a:ext cx="7012693" cy="506292"/>
          </a:xfrm>
          <a:prstGeom prst="rect">
            <a:avLst/>
          </a:prstGeom>
          <a:noFill/>
        </p:spPr>
        <p:txBody>
          <a:bodyPr wrap="square">
            <a:spAutoFit/>
          </a:bodyPr>
          <a:lstStyle/>
          <a:p>
            <a:pPr>
              <a:lnSpc>
                <a:spcPct val="150000"/>
              </a:lnSpc>
            </a:pPr>
            <a:r>
              <a:rPr lang="en-US" sz="2000" b="0" i="0" u="none" strike="noStrike" baseline="0">
                <a:solidFill>
                  <a:srgbClr val="000000"/>
                </a:solidFill>
                <a:latin typeface="BodoniURW"/>
              </a:rPr>
              <a:t>Katie Harper; e-mail: </a:t>
            </a:r>
            <a:r>
              <a:rPr lang="en-US" sz="2000" b="0" i="0" u="none" strike="noStrike" baseline="0">
                <a:solidFill>
                  <a:srgbClr val="000000"/>
                </a:solidFill>
                <a:latin typeface="BodoniURW"/>
                <a:hlinkClick r:id="rId3"/>
              </a:rPr>
              <a:t>katie@rmbl.org</a:t>
            </a:r>
            <a:endParaRPr lang="en-US" sz="2000" b="0" i="0" u="none" strike="noStrike" baseline="0">
              <a:solidFill>
                <a:srgbClr val="000000"/>
              </a:solidFill>
              <a:latin typeface="BodoniURW"/>
            </a:endParaRPr>
          </a:p>
        </p:txBody>
      </p:sp>
      <p:pic>
        <p:nvPicPr>
          <p:cNvPr id="14" name="Picture 13">
            <a:extLst>
              <a:ext uri="{FF2B5EF4-FFF2-40B4-BE49-F238E27FC236}">
                <a16:creationId xmlns:a16="http://schemas.microsoft.com/office/drawing/2014/main" id="{F58CFF92-51AF-CDB1-7A73-0B61310793C2}"/>
              </a:ext>
            </a:extLst>
          </p:cNvPr>
          <p:cNvPicPr>
            <a:picLocks noChangeAspect="1"/>
          </p:cNvPicPr>
          <p:nvPr/>
        </p:nvPicPr>
        <p:blipFill>
          <a:blip r:embed="rId4"/>
          <a:stretch>
            <a:fillRect/>
          </a:stretch>
        </p:blipFill>
        <p:spPr>
          <a:xfrm>
            <a:off x="8836939" y="6385035"/>
            <a:ext cx="3188043" cy="313346"/>
          </a:xfrm>
          <a:prstGeom prst="rect">
            <a:avLst/>
          </a:prstGeom>
        </p:spPr>
      </p:pic>
      <p:sp>
        <p:nvSpPr>
          <p:cNvPr id="6" name="TextBox 5">
            <a:extLst>
              <a:ext uri="{FF2B5EF4-FFF2-40B4-BE49-F238E27FC236}">
                <a16:creationId xmlns:a16="http://schemas.microsoft.com/office/drawing/2014/main" id="{531B59DC-07F2-09E1-D6A3-8FDC6C2232A5}"/>
              </a:ext>
            </a:extLst>
          </p:cNvPr>
          <p:cNvSpPr txBox="1"/>
          <p:nvPr/>
        </p:nvSpPr>
        <p:spPr>
          <a:xfrm>
            <a:off x="4620122" y="3944682"/>
            <a:ext cx="5428947" cy="1015663"/>
          </a:xfrm>
          <a:prstGeom prst="rect">
            <a:avLst/>
          </a:prstGeom>
          <a:noFill/>
        </p:spPr>
        <p:txBody>
          <a:bodyPr wrap="square" rtlCol="0">
            <a:spAutoFit/>
          </a:bodyPr>
          <a:lstStyle/>
          <a:p>
            <a:r>
              <a:rPr lang="en-US" sz="2000">
                <a:latin typeface="BodoniURW"/>
              </a:rPr>
              <a:t>During summer, current contact information (numbers and cabins) of on-site support personnel will be posted in </a:t>
            </a:r>
            <a:r>
              <a:rPr lang="en-US" sz="2000" err="1">
                <a:latin typeface="BodoniURW"/>
              </a:rPr>
              <a:t>bbcc</a:t>
            </a:r>
            <a:r>
              <a:rPr lang="en-US" sz="2000">
                <a:latin typeface="BodoniURW"/>
              </a:rPr>
              <a:t> (open 24 hours)</a:t>
            </a:r>
          </a:p>
        </p:txBody>
      </p:sp>
    </p:spTree>
    <p:extLst>
      <p:ext uri="{BB962C8B-B14F-4D97-AF65-F5344CB8AC3E}">
        <p14:creationId xmlns:p14="http://schemas.microsoft.com/office/powerpoint/2010/main" val="961589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6E58C-12D9-4A49-AA20-1F4EE4F329BA}"/>
              </a:ext>
            </a:extLst>
          </p:cNvPr>
          <p:cNvPicPr>
            <a:picLocks noChangeAspect="1"/>
          </p:cNvPicPr>
          <p:nvPr/>
        </p:nvPicPr>
        <p:blipFill>
          <a:blip r:embed="rId2"/>
          <a:stretch>
            <a:fillRect/>
          </a:stretch>
        </p:blipFill>
        <p:spPr>
          <a:xfrm>
            <a:off x="284205" y="6295657"/>
            <a:ext cx="3188043" cy="313346"/>
          </a:xfrm>
          <a:prstGeom prst="rect">
            <a:avLst/>
          </a:prstGeom>
        </p:spPr>
      </p:pic>
      <p:sp>
        <p:nvSpPr>
          <p:cNvPr id="8" name="TextBox 7">
            <a:extLst>
              <a:ext uri="{FF2B5EF4-FFF2-40B4-BE49-F238E27FC236}">
                <a16:creationId xmlns:a16="http://schemas.microsoft.com/office/drawing/2014/main" id="{1AD4CA9E-5A52-A746-ADD5-CDC20FE1DA62}"/>
              </a:ext>
            </a:extLst>
          </p:cNvPr>
          <p:cNvSpPr txBox="1"/>
          <p:nvPr/>
        </p:nvSpPr>
        <p:spPr>
          <a:xfrm>
            <a:off x="9094573" y="6260313"/>
            <a:ext cx="2619632" cy="276999"/>
          </a:xfrm>
          <a:prstGeom prst="rect">
            <a:avLst/>
          </a:prstGeom>
          <a:noFill/>
        </p:spPr>
        <p:txBody>
          <a:bodyPr wrap="square" rtlCol="0">
            <a:spAutoFit/>
          </a:bodyPr>
          <a:lstStyle/>
          <a:p>
            <a:pPr algn="r"/>
            <a:r>
              <a:rPr lang="en-US" sz="1200">
                <a:solidFill>
                  <a:schemeClr val="tx1">
                    <a:lumMod val="65000"/>
                    <a:lumOff val="35000"/>
                  </a:schemeClr>
                </a:solidFill>
              </a:rPr>
              <a:t>2023 </a:t>
            </a:r>
          </a:p>
        </p:txBody>
      </p:sp>
      <p:sp>
        <p:nvSpPr>
          <p:cNvPr id="14" name="TextBox 13">
            <a:extLst>
              <a:ext uri="{FF2B5EF4-FFF2-40B4-BE49-F238E27FC236}">
                <a16:creationId xmlns:a16="http://schemas.microsoft.com/office/drawing/2014/main" id="{61904113-9284-F64A-A160-56FBAF094A64}"/>
              </a:ext>
            </a:extLst>
          </p:cNvPr>
          <p:cNvSpPr txBox="1"/>
          <p:nvPr/>
        </p:nvSpPr>
        <p:spPr>
          <a:xfrm>
            <a:off x="429110" y="166337"/>
            <a:ext cx="11333778" cy="923330"/>
          </a:xfrm>
          <a:prstGeom prst="rect">
            <a:avLst/>
          </a:prstGeom>
          <a:noFill/>
        </p:spPr>
        <p:txBody>
          <a:bodyPr wrap="square" rtlCol="0">
            <a:spAutoFit/>
          </a:bodyPr>
          <a:lstStyle/>
          <a:p>
            <a:pPr algn="ctr" rtl="0">
              <a:spcBef>
                <a:spcPts val="0"/>
              </a:spcBef>
              <a:spcAft>
                <a:spcPts val="0"/>
              </a:spcAft>
            </a:pPr>
            <a:r>
              <a:rPr lang="en-US" sz="3600" b="1">
                <a:latin typeface="BodoniURW"/>
              </a:rPr>
              <a:t>Resources</a:t>
            </a:r>
            <a:endParaRPr lang="en-US" sz="3600" b="0">
              <a:effectLst/>
              <a:latin typeface="BodoniURW"/>
            </a:endParaRPr>
          </a:p>
          <a:p>
            <a:endParaRPr lang="en-US" b="1">
              <a:solidFill>
                <a:srgbClr val="ABDDF7"/>
              </a:solidFill>
              <a:latin typeface="Open Sans" panose="020B0606030504020204" pitchFamily="34" charset="0"/>
            </a:endParaRPr>
          </a:p>
        </p:txBody>
      </p:sp>
      <p:sp>
        <p:nvSpPr>
          <p:cNvPr id="3" name="TextBox 2">
            <a:extLst>
              <a:ext uri="{FF2B5EF4-FFF2-40B4-BE49-F238E27FC236}">
                <a16:creationId xmlns:a16="http://schemas.microsoft.com/office/drawing/2014/main" id="{17E7E1D3-23CC-76D9-617A-448510F3E4ED}"/>
              </a:ext>
            </a:extLst>
          </p:cNvPr>
          <p:cNvSpPr txBox="1"/>
          <p:nvPr/>
        </p:nvSpPr>
        <p:spPr>
          <a:xfrm>
            <a:off x="310544" y="905001"/>
            <a:ext cx="11570911" cy="4555093"/>
          </a:xfrm>
          <a:prstGeom prst="rect">
            <a:avLst/>
          </a:prstGeom>
          <a:noFill/>
        </p:spPr>
        <p:txBody>
          <a:bodyPr wrap="square" lIns="91440" tIns="45720" rIns="91440" bIns="45720" rtlCol="0" anchor="t">
            <a:spAutoFit/>
          </a:bodyPr>
          <a:lstStyle/>
          <a:p>
            <a:pPr algn="l" fontAlgn="base"/>
            <a:r>
              <a:rPr lang="en-US" b="1" i="0">
                <a:solidFill>
                  <a:srgbClr val="404040"/>
                </a:solidFill>
                <a:effectLst/>
                <a:latin typeface="bodoniurw"/>
              </a:rPr>
              <a:t>T</a:t>
            </a:r>
            <a:r>
              <a:rPr lang="en-US" sz="1600" b="1" i="0">
                <a:solidFill>
                  <a:srgbClr val="404040"/>
                </a:solidFill>
                <a:effectLst/>
                <a:latin typeface="bodoniurw"/>
              </a:rPr>
              <a:t>his training will remain available in your RMBL Community Portal Account as a resource you can use at any time.  Active links to these resources are available on the RMBL webpage under: Field Station/Health and Safety/Misconduct </a:t>
            </a:r>
          </a:p>
          <a:p>
            <a:pPr algn="l" fontAlgn="base"/>
            <a:endParaRPr lang="en-US" sz="1600" b="1">
              <a:solidFill>
                <a:srgbClr val="404040"/>
              </a:solidFill>
              <a:latin typeface="bodoniurw"/>
            </a:endParaRPr>
          </a:p>
          <a:p>
            <a:pPr algn="l" fontAlgn="base"/>
            <a:r>
              <a:rPr lang="en-US" sz="1600" b="1" i="0">
                <a:solidFill>
                  <a:srgbClr val="404040"/>
                </a:solidFill>
                <a:effectLst/>
                <a:latin typeface="bodoniurw"/>
              </a:rPr>
              <a:t>National</a:t>
            </a:r>
          </a:p>
          <a:p>
            <a:pPr marL="285750" indent="-285750" algn="l" fontAlgn="base">
              <a:buFont typeface="Arial" panose="020B0604020202020204" pitchFamily="34" charset="0"/>
              <a:buChar char="•"/>
            </a:pPr>
            <a:r>
              <a:rPr lang="en-US" sz="1600" b="0" i="0" u="sng">
                <a:solidFill>
                  <a:srgbClr val="AC9461"/>
                </a:solidFill>
                <a:effectLst/>
                <a:latin typeface="bodoniurw"/>
                <a:hlinkClick r:id="rId3"/>
              </a:rPr>
              <a:t>Title IX of the Education Amendments of 1972</a:t>
            </a:r>
            <a:endParaRPr lang="en-US" sz="1600" b="0" i="0">
              <a:solidFill>
                <a:srgbClr val="404040"/>
              </a:solidFill>
              <a:effectLst/>
              <a:latin typeface="bodoniurw"/>
            </a:endParaRPr>
          </a:p>
          <a:p>
            <a:pPr marL="285750" indent="-285750" algn="l" fontAlgn="base">
              <a:buFont typeface="Arial" panose="020B0604020202020204" pitchFamily="34" charset="0"/>
              <a:buChar char="•"/>
            </a:pPr>
            <a:r>
              <a:rPr lang="en-US" sz="1600" b="0" i="0" u="sng">
                <a:solidFill>
                  <a:srgbClr val="AC9461"/>
                </a:solidFill>
                <a:effectLst/>
                <a:latin typeface="bodoniurw"/>
                <a:hlinkClick r:id="rId4"/>
              </a:rPr>
              <a:t>National Science Foundation on Sexual Harassment</a:t>
            </a:r>
            <a:endParaRPr lang="en-US" sz="1600" b="0" i="0">
              <a:solidFill>
                <a:srgbClr val="404040"/>
              </a:solidFill>
              <a:effectLst/>
              <a:latin typeface="bodoniurw"/>
            </a:endParaRPr>
          </a:p>
          <a:p>
            <a:pPr marL="285750" indent="-285750" algn="l" fontAlgn="base">
              <a:buFont typeface="Arial" panose="020B0604020202020204" pitchFamily="34" charset="0"/>
              <a:buChar char="•"/>
            </a:pPr>
            <a:r>
              <a:rPr lang="en-US" sz="1600" b="0" i="0" u="sng">
                <a:solidFill>
                  <a:srgbClr val="AC9461"/>
                </a:solidFill>
                <a:effectLst/>
                <a:latin typeface="bodoniurw"/>
                <a:hlinkClick r:id="rId5"/>
              </a:rPr>
              <a:t>National Sexual Assault Hotline</a:t>
            </a:r>
            <a:r>
              <a:rPr lang="en-US" sz="1600" b="0" i="0">
                <a:solidFill>
                  <a:srgbClr val="404040"/>
                </a:solidFill>
                <a:effectLst/>
                <a:latin typeface="bodoniurw"/>
              </a:rPr>
              <a:t>– Provides confidential, one-on-one, crisis support 24/7, </a:t>
            </a:r>
            <a:r>
              <a:rPr lang="en-US" sz="1600" b="0" i="1">
                <a:solidFill>
                  <a:srgbClr val="404040"/>
                </a:solidFill>
                <a:effectLst/>
                <a:latin typeface="bodoniurw"/>
              </a:rPr>
              <a:t>Phone</a:t>
            </a:r>
            <a:r>
              <a:rPr lang="en-US" sz="1600" b="0" i="0">
                <a:solidFill>
                  <a:srgbClr val="404040"/>
                </a:solidFill>
                <a:effectLst/>
                <a:latin typeface="bodoniurw"/>
              </a:rPr>
              <a:t>: 1.800.656-4673</a:t>
            </a:r>
          </a:p>
          <a:p>
            <a:pPr algn="l" fontAlgn="base"/>
            <a:endParaRPr lang="en-US" sz="1600">
              <a:solidFill>
                <a:srgbClr val="404040"/>
              </a:solidFill>
              <a:latin typeface="bodoniurw"/>
            </a:endParaRPr>
          </a:p>
          <a:p>
            <a:pPr algn="l" fontAlgn="base"/>
            <a:r>
              <a:rPr lang="en-US" sz="1600" b="1" i="0">
                <a:solidFill>
                  <a:srgbClr val="404040"/>
                </a:solidFill>
                <a:effectLst/>
                <a:latin typeface="bodoniurw"/>
              </a:rPr>
              <a:t>Colorado and Local </a:t>
            </a:r>
          </a:p>
          <a:p>
            <a:pPr marL="285750" indent="-285750" algn="l" fontAlgn="base">
              <a:buFont typeface="Arial" panose="020B0604020202020204" pitchFamily="34" charset="0"/>
              <a:buChar char="•"/>
            </a:pPr>
            <a:r>
              <a:rPr lang="en-US" sz="1600" b="0" i="0" u="sng">
                <a:solidFill>
                  <a:srgbClr val="AC9461"/>
                </a:solidFill>
                <a:effectLst/>
                <a:latin typeface="bodoniurw"/>
                <a:hlinkClick r:id="rId6"/>
              </a:rPr>
              <a:t>Colorado Organization for Victim Assistance COVA</a:t>
            </a:r>
            <a:r>
              <a:rPr lang="en-US" sz="1600" b="0" i="0">
                <a:solidFill>
                  <a:srgbClr val="404040"/>
                </a:solidFill>
                <a:effectLst/>
                <a:latin typeface="bodoniurw"/>
              </a:rPr>
              <a:t> – is committed to fairness and healing for crime victims, their families and communities through leadership, education, an advocacy.</a:t>
            </a:r>
          </a:p>
          <a:p>
            <a:pPr marL="285750" indent="-285750" algn="l" fontAlgn="base">
              <a:buFont typeface="Arial" panose="020B0604020202020204" pitchFamily="34" charset="0"/>
              <a:buChar char="•"/>
            </a:pPr>
            <a:r>
              <a:rPr lang="en-US" sz="1600" b="0" i="0" u="sng">
                <a:solidFill>
                  <a:srgbClr val="AC9461"/>
                </a:solidFill>
                <a:effectLst/>
                <a:latin typeface="bodoniurw"/>
                <a:hlinkClick r:id="rId7"/>
              </a:rPr>
              <a:t>Project Hope</a:t>
            </a:r>
            <a:r>
              <a:rPr lang="en-US" sz="1600" b="0" i="0">
                <a:solidFill>
                  <a:srgbClr val="404040"/>
                </a:solidFill>
                <a:effectLst/>
                <a:latin typeface="bodoniurw"/>
              </a:rPr>
              <a:t> – is supporting, educating and providing confidential advocacy to individuals affected by relationship violence and/or sexual assault.</a:t>
            </a:r>
          </a:p>
          <a:p>
            <a:pPr marL="285750" indent="-285750" algn="l" fontAlgn="base">
              <a:buFont typeface="Arial" panose="020B0604020202020204" pitchFamily="34" charset="0"/>
              <a:buChar char="•"/>
            </a:pPr>
            <a:r>
              <a:rPr lang="en-US" sz="1600">
                <a:solidFill>
                  <a:srgbClr val="404040"/>
                </a:solidFill>
                <a:latin typeface="bodoniurw"/>
                <a:hlinkClick r:id="rId8"/>
              </a:rPr>
              <a:t>CB State of Mind </a:t>
            </a:r>
            <a:r>
              <a:rPr lang="en-US" sz="1600">
                <a:solidFill>
                  <a:srgbClr val="404040"/>
                </a:solidFill>
                <a:latin typeface="bodoniurw"/>
              </a:rPr>
              <a:t>– an organization that provides general mental health support locally, including some subsidized or free services</a:t>
            </a:r>
            <a:endParaRPr lang="en-US" sz="1600" b="0" i="0">
              <a:solidFill>
                <a:srgbClr val="404040"/>
              </a:solidFill>
              <a:effectLst/>
              <a:latin typeface="bodoniurw"/>
            </a:endParaRPr>
          </a:p>
          <a:p>
            <a:pPr marL="285750" indent="-285750">
              <a:buFont typeface="Arial" panose="020B0604020202020204" pitchFamily="34" charset="0"/>
              <a:buChar char="•"/>
            </a:pPr>
            <a:r>
              <a:rPr lang="en-US" sz="1600">
                <a:solidFill>
                  <a:srgbClr val="404040"/>
                </a:solidFill>
                <a:latin typeface="bodoniurw"/>
                <a:ea typeface="+mn-lt"/>
                <a:cs typeface="+mn-lt"/>
                <a:hlinkClick r:id="rId9"/>
              </a:rPr>
              <a:t>Seek Then Speak</a:t>
            </a:r>
            <a:r>
              <a:rPr lang="en-US" sz="1600">
                <a:solidFill>
                  <a:srgbClr val="404040"/>
                </a:solidFill>
                <a:latin typeface="bodoniurw"/>
                <a:ea typeface="+mn-lt"/>
                <a:cs typeface="+mn-lt"/>
              </a:rPr>
              <a:t> provides victims and survivors of sexual assault answers to their questions, and informs them of their options for reporting when they are ready. This service is available to anyone in the Gunnison Valley. You may visit the </a:t>
            </a:r>
            <a:r>
              <a:rPr lang="en-US" sz="1600">
                <a:solidFill>
                  <a:srgbClr val="404040"/>
                </a:solidFill>
                <a:latin typeface="bodoniurw"/>
                <a:ea typeface="+mn-lt"/>
                <a:cs typeface="+mn-lt"/>
                <a:hlinkClick r:id="rId9"/>
              </a:rPr>
              <a:t>website</a:t>
            </a:r>
            <a:r>
              <a:rPr lang="en-US" sz="1600">
                <a:solidFill>
                  <a:srgbClr val="404040"/>
                </a:solidFill>
                <a:latin typeface="bodoniurw"/>
                <a:ea typeface="+mn-lt"/>
                <a:cs typeface="+mn-lt"/>
              </a:rPr>
              <a:t>, call 1-888-865-9863 or download the mobile app.</a:t>
            </a:r>
            <a:endParaRPr lang="en-US" sz="1600">
              <a:solidFill>
                <a:srgbClr val="404040"/>
              </a:solidFill>
              <a:latin typeface="bodoniurw"/>
            </a:endParaRPr>
          </a:p>
          <a:p>
            <a:pPr marL="285750" indent="-285750" algn="l" fontAlgn="base">
              <a:buFont typeface="Arial" panose="020B0604020202020204" pitchFamily="34" charset="0"/>
              <a:buChar char="•"/>
            </a:pPr>
            <a:r>
              <a:rPr lang="en-US" sz="1600" b="0" i="0">
                <a:solidFill>
                  <a:srgbClr val="404040"/>
                </a:solidFill>
                <a:effectLst/>
                <a:latin typeface="bodoniurw"/>
              </a:rPr>
              <a:t>You may call </a:t>
            </a:r>
            <a:r>
              <a:rPr lang="en-US" sz="1600" b="0" i="0" u="sng">
                <a:solidFill>
                  <a:srgbClr val="AC9461"/>
                </a:solidFill>
                <a:effectLst/>
                <a:latin typeface="bodoniurw"/>
                <a:hlinkClick r:id="rId10"/>
              </a:rPr>
              <a:t>Law Enforcement Victim Services</a:t>
            </a:r>
            <a:r>
              <a:rPr lang="en-US" sz="1600" b="0" i="0">
                <a:solidFill>
                  <a:srgbClr val="404040"/>
                </a:solidFill>
                <a:effectLst/>
                <a:latin typeface="bodoniurw"/>
              </a:rPr>
              <a:t> in Gunnison at 970-641-8299. </a:t>
            </a:r>
            <a:endParaRPr lang="en-US" sz="1600">
              <a:latin typeface="bodoniurw"/>
              <a:ea typeface="Calibri"/>
              <a:cs typeface="Calibri"/>
            </a:endParaRPr>
          </a:p>
        </p:txBody>
      </p:sp>
    </p:spTree>
    <p:extLst>
      <p:ext uri="{BB962C8B-B14F-4D97-AF65-F5344CB8AC3E}">
        <p14:creationId xmlns:p14="http://schemas.microsoft.com/office/powerpoint/2010/main" val="1484412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D68689CF339E4F87493C0F2E4FAD87" ma:contentTypeVersion="18" ma:contentTypeDescription="Create a new document." ma:contentTypeScope="" ma:versionID="cb4d379b6b6b8a17a2f240147557ab5e">
  <xsd:schema xmlns:xsd="http://www.w3.org/2001/XMLSchema" xmlns:xs="http://www.w3.org/2001/XMLSchema" xmlns:p="http://schemas.microsoft.com/office/2006/metadata/properties" xmlns:ns2="66b02f6e-3918-447d-b4cd-d25a8b4b0d01" xmlns:ns3="34311a3f-bdc1-410d-a6bf-fbbc2c74ea7f" targetNamespace="http://schemas.microsoft.com/office/2006/metadata/properties" ma:root="true" ma:fieldsID="cf3f39db778aa68f30fafa6950efc3a4" ns2:_="" ns3:_="">
    <xsd:import namespace="66b02f6e-3918-447d-b4cd-d25a8b4b0d01"/>
    <xsd:import namespace="34311a3f-bdc1-410d-a6bf-fbbc2c74ea7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b02f6e-3918-447d-b4cd-d25a8b4b0d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d17a63e-65b6-4bfa-9140-7755666999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311a3f-bdc1-410d-a6bf-fbbc2c74ea7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8f437ab-a3f0-446c-b703-61ad82d08240}" ma:internalName="TaxCatchAll" ma:showField="CatchAllData" ma:web="34311a3f-bdc1-410d-a6bf-fbbc2c74ea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6b02f6e-3918-447d-b4cd-d25a8b4b0d01">
      <Terms xmlns="http://schemas.microsoft.com/office/infopath/2007/PartnerControls"/>
    </lcf76f155ced4ddcb4097134ff3c332f>
    <TaxCatchAll xmlns="34311a3f-bdc1-410d-a6bf-fbbc2c74ea7f" xsi:nil="true"/>
  </documentManagement>
</p:properties>
</file>

<file path=customXml/itemProps1.xml><?xml version="1.0" encoding="utf-8"?>
<ds:datastoreItem xmlns:ds="http://schemas.openxmlformats.org/officeDocument/2006/customXml" ds:itemID="{403799D6-BA57-4F2D-A524-9295DD416501}">
  <ds:schemaRefs>
    <ds:schemaRef ds:uri="34311a3f-bdc1-410d-a6bf-fbbc2c74ea7f"/>
    <ds:schemaRef ds:uri="66b02f6e-3918-447d-b4cd-d25a8b4b0d0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7D26C95-5AF3-4082-B00B-09F2E67D81DE}">
  <ds:schemaRefs>
    <ds:schemaRef ds:uri="http://schemas.microsoft.com/sharepoint/v3/contenttype/forms"/>
  </ds:schemaRefs>
</ds:datastoreItem>
</file>

<file path=customXml/itemProps3.xml><?xml version="1.0" encoding="utf-8"?>
<ds:datastoreItem xmlns:ds="http://schemas.openxmlformats.org/officeDocument/2006/customXml" ds:itemID="{172F6F52-A33D-4324-A1A0-9D62F3FADD53}">
  <ds:schemaRefs>
    <ds:schemaRef ds:uri="34311a3f-bdc1-410d-a6bf-fbbc2c74ea7f"/>
    <ds:schemaRef ds:uri="66b02f6e-3918-447d-b4cd-d25a8b4b0d0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2667</Words>
  <Application>Microsoft Office PowerPoint</Application>
  <PresentationFormat>Widescreen</PresentationFormat>
  <Paragraphs>254</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Barlow</vt:lpstr>
      <vt:lpstr>BodoniURW</vt:lpstr>
      <vt:lpstr>BodoniURW</vt:lpstr>
      <vt:lpstr>Calibri</vt:lpstr>
      <vt:lpstr>Calibri Light</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Donohue</dc:creator>
  <cp:lastModifiedBy>Brett Biebuyck</cp:lastModifiedBy>
  <cp:revision>1</cp:revision>
  <dcterms:created xsi:type="dcterms:W3CDTF">2023-02-17T01:13:51Z</dcterms:created>
  <dcterms:modified xsi:type="dcterms:W3CDTF">2026-05-05T15:56:28Z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0x01010088D68689CF339E4F87493C0F2E4FAD87</vt:lpwstr>
  </property>
  <property fmtid="{D5CDD505-2E9C-101B-9397-08002B2CF9AE}" pid="3" name="MediaServiceImageTags">
    <vt:lpwstr/>
  </property>
</Properties>
</file>